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5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9B3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444" autoAdjust="0"/>
  </p:normalViewPr>
  <p:slideViewPr>
    <p:cSldViewPr>
      <p:cViewPr varScale="1">
        <p:scale>
          <a:sx n="74" d="100"/>
          <a:sy n="74" d="100"/>
        </p:scale>
        <p:origin x="576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D531A-8B04-4279-97A7-5BB514AE799C}" type="datetimeFigureOut">
              <a:rPr lang="es-CL" smtClean="0"/>
              <a:pPr/>
              <a:t>13-04-2020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C3A1-7C8C-46FD-950E-6A6C32E09E0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20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990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640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AF9B-2EEA-4FE1-B7BB-20FAA1BD285E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8" name="Imagen 7" descr="franja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6129000"/>
            <a:ext cx="12375000" cy="815911"/>
          </a:xfrm>
          <a:prstGeom prst="rect">
            <a:avLst/>
          </a:prstGeom>
        </p:spPr>
      </p:pic>
      <p:pic>
        <p:nvPicPr>
          <p:cNvPr id="9" name="Imagen 8" descr="uta_vertical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1" y="99000"/>
            <a:ext cx="1980000" cy="14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776C-FFE7-4EB2-8412-83BA13F04899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660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1663-AA9F-4918-B950-4E26A9F1C679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176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02C-B2D1-4FE5-A4DC-49F602AA5E06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389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09E8-9C8A-4D06-B3FE-50AFADCE64AE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74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B777-079D-47F2-8DBD-D6CBB04475A8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26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6282-8557-4246-9528-E828CDE39829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27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435-FBB7-4F66-8D6A-CB4D53F9C999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19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896-8E25-4607-A5FC-3E3373E273FD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493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C57B-988A-4255-A5F8-427BA23DF4CC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30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5E82-6D9D-40BE-BB2D-1F98B55E7C94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724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-1" y="0"/>
            <a:ext cx="323851" cy="6858000"/>
          </a:xfrm>
          <a:prstGeom prst="rect">
            <a:avLst/>
          </a:prstGeom>
          <a:solidFill>
            <a:srgbClr val="FF8A00"/>
          </a:solidFill>
          <a:ln>
            <a:solidFill>
              <a:srgbClr val="FF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18B9-A837-4995-AACD-6C4F966EC8F0}" type="datetime1">
              <a:rPr lang="es-CL" smtClean="0"/>
              <a:pPr/>
              <a:t>13-04-2020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7CA-8460-41E8-975F-D5B9705781B2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5" name="Imagen 14" descr="franja_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6129000"/>
            <a:ext cx="12375000" cy="815911"/>
          </a:xfrm>
          <a:prstGeom prst="rect">
            <a:avLst/>
          </a:prstGeom>
        </p:spPr>
      </p:pic>
      <p:pic>
        <p:nvPicPr>
          <p:cNvPr id="12" name="Imagen 11" descr="uta_horizontal_bl-01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00" y="5836444"/>
            <a:ext cx="2655000" cy="13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ycubillos@uta.cl" TargetMode="External"/><Relationship Id="rId2" Type="http://schemas.openxmlformats.org/officeDocument/2006/relationships/hyperlink" Target="mailto:ccortes@uta.c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.uta.c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sz="3200" dirty="0"/>
              <a:t/>
            </a:r>
            <a:br>
              <a:rPr lang="es-C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6000" y="1857364"/>
            <a:ext cx="9144000" cy="2786082"/>
          </a:xfrm>
        </p:spPr>
        <p:txBody>
          <a:bodyPr>
            <a:noAutofit/>
          </a:bodyPr>
          <a:lstStyle/>
          <a:p>
            <a:r>
              <a:rPr lang="es-CL" sz="4800" b="1" dirty="0" smtClean="0">
                <a:solidFill>
                  <a:schemeClr val="tx2"/>
                </a:solidFill>
                <a:latin typeface="+mj-lt"/>
              </a:rPr>
              <a:t>ACCESO A LAS BASES DE DATOS DEL SISTEMA DE BIBLIOTECAS DE LA UNIVERSIDAD DE TARAPACÁ</a:t>
            </a:r>
            <a:endParaRPr lang="es-CL" sz="4800" dirty="0">
              <a:solidFill>
                <a:schemeClr val="tx2"/>
              </a:solidFill>
              <a:latin typeface="+mj-lt"/>
            </a:endParaRPr>
          </a:p>
          <a:p>
            <a:endParaRPr lang="es-ES" sz="4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Imagen 1" descr="Descripción: C:\Users\usuario\Pictures\logo-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00" y="189000"/>
            <a:ext cx="2200000" cy="9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084450" y="4904940"/>
            <a:ext cx="61942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CL" sz="28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EQUIPO ALFIN</a:t>
            </a:r>
            <a:endParaRPr lang="es-CL" sz="2400" i="1" dirty="0" smtClean="0">
              <a:solidFill>
                <a:schemeClr val="tx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6 a la(s) 20.44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00" y="189000"/>
            <a:ext cx="8730000" cy="51825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51000" y="5364000"/>
            <a:ext cx="8730000" cy="85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Ebsco Host ofrece en esta suscripción los recursos “EBSCOhost</a:t>
            </a:r>
            <a:r>
              <a:rPr lang="es-ES" dirty="0"/>
              <a:t> </a:t>
            </a:r>
            <a:r>
              <a:rPr lang="es-ES" dirty="0" smtClean="0"/>
              <a:t>Research Database” que consisten en bases de datos orientadas hacia la investigación. Junto con Scientífic and Medical ART Imagebase bases de datos de imágenes biomédicas.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5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6 a la(s) 23.1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369000"/>
            <a:ext cx="8886000" cy="47010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96000" y="5094000"/>
            <a:ext cx="8865000" cy="76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En este apartado se debe seleccionar una/s sub/s-base/s de datos de Ebsco host o simplemente seleccionarlas todas. Con la finalidad de recuperar datos de búsqueda desde ellas. </a:t>
            </a:r>
            <a:r>
              <a:rPr lang="es-ES" dirty="0" smtClean="0">
                <a:solidFill>
                  <a:srgbClr val="0000FF"/>
                </a:solidFill>
              </a:rPr>
              <a:t>Luego dar clic en “Continuar” 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4" name="Flecha izquierda 3"/>
          <p:cNvSpPr/>
          <p:nvPr/>
        </p:nvSpPr>
        <p:spPr>
          <a:xfrm>
            <a:off x="3171000" y="1404000"/>
            <a:ext cx="540000" cy="180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3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6 a la(s) 23.2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1179000"/>
            <a:ext cx="11854470" cy="33077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1000" y="4464000"/>
            <a:ext cx="11880000" cy="11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Esta es la interfaz de búsqueda de Ebsco host en la cual se pueden realizar un tipo de búsqueda de nivel básico y nivel avanzado. La primera de ellas se formula integrante términos en la barra de búsqueda principal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01000" y="1629000"/>
            <a:ext cx="19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Barra de búsqueda</a:t>
            </a:r>
            <a:endParaRPr lang="es-ES" dirty="0">
              <a:solidFill>
                <a:srgbClr val="0000FF"/>
              </a:solidFill>
            </a:endParaRPr>
          </a:p>
        </p:txBody>
      </p:sp>
      <p:cxnSp>
        <p:nvCxnSpPr>
          <p:cNvPr id="6" name="Conector recto de flecha 5"/>
          <p:cNvCxnSpPr>
            <a:stCxn id="4" idx="1"/>
          </p:cNvCxnSpPr>
          <p:nvPr/>
        </p:nvCxnSpPr>
        <p:spPr>
          <a:xfrm flipH="1">
            <a:off x="5376000" y="1813666"/>
            <a:ext cx="225000" cy="310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481000" y="1719000"/>
            <a:ext cx="22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Campos de búsqueda</a:t>
            </a:r>
            <a:endParaRPr lang="es-ES" dirty="0">
              <a:solidFill>
                <a:srgbClr val="0000FF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7986000" y="1899000"/>
            <a:ext cx="450000" cy="22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0" y="2754000"/>
            <a:ext cx="13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Operadores booleanos</a:t>
            </a:r>
            <a:endParaRPr lang="es-ES" dirty="0">
              <a:solidFill>
                <a:srgbClr val="0000FF"/>
              </a:solidFill>
            </a:endParaRPr>
          </a:p>
        </p:txBody>
      </p:sp>
      <p:cxnSp>
        <p:nvCxnSpPr>
          <p:cNvPr id="13" name="Conector recto de flecha 12"/>
          <p:cNvCxnSpPr>
            <a:stCxn id="11" idx="3"/>
          </p:cNvCxnSpPr>
          <p:nvPr/>
        </p:nvCxnSpPr>
        <p:spPr>
          <a:xfrm flipV="1">
            <a:off x="1326000" y="3024000"/>
            <a:ext cx="180000" cy="5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056000" y="324000"/>
            <a:ext cx="22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Búsqueda de revistas</a:t>
            </a:r>
            <a:endParaRPr lang="es-ES" dirty="0">
              <a:solidFill>
                <a:srgbClr val="0000FF"/>
              </a:solidFill>
            </a:endParaRPr>
          </a:p>
        </p:txBody>
      </p:sp>
      <p:cxnSp>
        <p:nvCxnSpPr>
          <p:cNvPr id="16" name="Conector recto de flecha 15"/>
          <p:cNvCxnSpPr>
            <a:stCxn id="14" idx="2"/>
          </p:cNvCxnSpPr>
          <p:nvPr/>
        </p:nvCxnSpPr>
        <p:spPr>
          <a:xfrm>
            <a:off x="2158500" y="693332"/>
            <a:ext cx="22500" cy="395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396000" y="279000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Búsquedas por tesauro de cada BD</a:t>
            </a:r>
            <a:endParaRPr lang="es-ES" dirty="0">
              <a:solidFill>
                <a:srgbClr val="0000FF"/>
              </a:solidFill>
            </a:endParaRPr>
          </a:p>
        </p:txBody>
      </p:sp>
      <p:cxnSp>
        <p:nvCxnSpPr>
          <p:cNvPr id="19" name="Conector recto de flecha 18"/>
          <p:cNvCxnSpPr>
            <a:stCxn id="17" idx="2"/>
          </p:cNvCxnSpPr>
          <p:nvPr/>
        </p:nvCxnSpPr>
        <p:spPr>
          <a:xfrm flipH="1">
            <a:off x="3936000" y="925331"/>
            <a:ext cx="540000" cy="253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8031000" y="279000"/>
            <a:ext cx="229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Registro de cuenta personal en Ebsco host</a:t>
            </a:r>
            <a:endParaRPr lang="es-ES" dirty="0">
              <a:solidFill>
                <a:srgbClr val="0000FF"/>
              </a:solidFill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9201000" y="1044000"/>
            <a:ext cx="90000" cy="18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7 a la(s) 09.2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0" y="144000"/>
            <a:ext cx="8595000" cy="58967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1000" y="819000"/>
            <a:ext cx="1935000" cy="427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estrategia de búsqueda se compone de tres términos que aluden a un mismo concepto, con la finalidad de rastrear mayor número de documentos. Los conceptos deben ir conectados con el operador booleanos OR, en este caso.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191000" y="999000"/>
            <a:ext cx="2001000" cy="20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Campos de búsqueda útiles para rastrear términos que aparezcan en campos específicos de los documentos. </a:t>
            </a:r>
            <a:endParaRPr lang="es-ES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2136000" y="819000"/>
            <a:ext cx="810000" cy="10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 flipV="1">
            <a:off x="9336000" y="1134000"/>
            <a:ext cx="81000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7 a la(s) 09.5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00" y="144000"/>
            <a:ext cx="8730000" cy="57847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86000" y="414000"/>
            <a:ext cx="1395000" cy="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5961000" y="279000"/>
            <a:ext cx="90000" cy="9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0461000" y="774000"/>
            <a:ext cx="1575000" cy="36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Artículo</a:t>
            </a:r>
            <a:endParaRPr lang="es-ES" dirty="0"/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8481000" y="954000"/>
            <a:ext cx="193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81000" y="2349000"/>
            <a:ext cx="1170000" cy="256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Filtros de búsqueda necesarios para acotar el número de resultados</a:t>
            </a:r>
            <a:endParaRPr lang="es-ES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1506000" y="2754000"/>
            <a:ext cx="225000" cy="9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7 a la(s) 10.0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1" y="490017"/>
            <a:ext cx="8657135" cy="47839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966000" y="459000"/>
            <a:ext cx="1890000" cy="5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Guardar google drive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9966000" y="1179000"/>
            <a:ext cx="1890000" cy="4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Imprimir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966000" y="1764000"/>
            <a:ext cx="1890000" cy="45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Enviar vía e-correo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9966000" y="2394000"/>
            <a:ext cx="1845000" cy="5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Guardar en carpeta personal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9966000" y="3069000"/>
            <a:ext cx="1845000" cy="58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Citar según norma de estilo</a:t>
            </a:r>
            <a:endParaRPr lang="es-ES" dirty="0"/>
          </a:p>
        </p:txBody>
      </p:sp>
      <p:cxnSp>
        <p:nvCxnSpPr>
          <p:cNvPr id="9" name="Conector recto de flecha 8"/>
          <p:cNvCxnSpPr>
            <a:stCxn id="3" idx="1"/>
          </p:cNvCxnSpPr>
          <p:nvPr/>
        </p:nvCxnSpPr>
        <p:spPr>
          <a:xfrm flipH="1">
            <a:off x="9651000" y="729000"/>
            <a:ext cx="315000" cy="27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4" idx="1"/>
          </p:cNvCxnSpPr>
          <p:nvPr/>
        </p:nvCxnSpPr>
        <p:spPr>
          <a:xfrm flipH="1">
            <a:off x="9651000" y="1381500"/>
            <a:ext cx="315000" cy="2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5" idx="1"/>
          </p:cNvCxnSpPr>
          <p:nvPr/>
        </p:nvCxnSpPr>
        <p:spPr>
          <a:xfrm flipH="1" flipV="1">
            <a:off x="9606000" y="1809000"/>
            <a:ext cx="360000" cy="18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6" idx="1"/>
          </p:cNvCxnSpPr>
          <p:nvPr/>
        </p:nvCxnSpPr>
        <p:spPr>
          <a:xfrm flipH="1" flipV="1">
            <a:off x="9651000" y="2214000"/>
            <a:ext cx="31500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7" idx="1"/>
          </p:cNvCxnSpPr>
          <p:nvPr/>
        </p:nvCxnSpPr>
        <p:spPr>
          <a:xfrm flipH="1" flipV="1">
            <a:off x="9606000" y="2619000"/>
            <a:ext cx="360000" cy="74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986000" y="5589000"/>
            <a:ext cx="4206000" cy="58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Documento en formato pdf y descargable</a:t>
            </a:r>
            <a:endParaRPr lang="es-ES" dirty="0"/>
          </a:p>
        </p:txBody>
      </p:sp>
      <p:cxnSp>
        <p:nvCxnSpPr>
          <p:cNvPr id="20" name="Conector recto de flecha 19"/>
          <p:cNvCxnSpPr>
            <a:stCxn id="18" idx="0"/>
          </p:cNvCxnSpPr>
          <p:nvPr/>
        </p:nvCxnSpPr>
        <p:spPr>
          <a:xfrm flipH="1" flipV="1">
            <a:off x="9246000" y="5274000"/>
            <a:ext cx="843000" cy="31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Comentarios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l acceso a las bases de datos es similar ente ellas, debiendo en primera instancia formular una estrategia de búsqueda en base a los aperadores booleanos: AND, OR, NOT útiles para conectar o restringir términos. </a:t>
            </a:r>
          </a:p>
          <a:p>
            <a:pPr algn="just"/>
            <a:r>
              <a:rPr lang="es-ES" dirty="0" smtClean="0"/>
              <a:t>De igual forma, al momento de obtener los resultados de búsqueda en la barra lateral izquierda se encontrarán los “filtros de búsqueda”, que tiene por finalidad acotar el número de resultados e identificar algunas especificidades, por ejemplo: tipo de fuente, temática, filiación institucional del autor, entre otros. 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4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Comentarios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Estos recursos de información permiten  que el artículo en texto en completo se pueda imprimir, enviar por correo electrónico o archivarlo en tu computador.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La mayoría de los artículos se encuentran en texto completo. Algunos editores por contrato o derecho de autor no liberan el texto completo por lo que localizarlo  en las bibliotecas que el SB UTA mantiene convenios.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4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46000" y="1854000"/>
            <a:ext cx="6930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Para mayor información contar al Equipo de Alfabetización en información:</a:t>
            </a:r>
          </a:p>
          <a:p>
            <a:pPr algn="ctr"/>
            <a:endParaRPr lang="es-ES" dirty="0" smtClean="0"/>
          </a:p>
          <a:p>
            <a:pPr algn="ctr"/>
            <a:r>
              <a:rPr lang="es-ES" b="1" dirty="0" smtClean="0"/>
              <a:t>Encargado del Programa ALFIN</a:t>
            </a:r>
          </a:p>
          <a:p>
            <a:pPr algn="ctr"/>
            <a:r>
              <a:rPr lang="es-ES" dirty="0" smtClean="0"/>
              <a:t>Carlos Cortés Gómez</a:t>
            </a:r>
          </a:p>
          <a:p>
            <a:pPr algn="ctr"/>
            <a:r>
              <a:rPr lang="es-ES" dirty="0" smtClean="0">
                <a:hlinkClick r:id="rId2"/>
              </a:rPr>
              <a:t>cfcortes@uta.cl</a:t>
            </a:r>
            <a:r>
              <a:rPr lang="es-ES" dirty="0" smtClean="0"/>
              <a:t> 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b="1" dirty="0" smtClean="0"/>
              <a:t>Capacitador ALFIN</a:t>
            </a:r>
          </a:p>
          <a:p>
            <a:pPr algn="ctr"/>
            <a:r>
              <a:rPr lang="es-ES" dirty="0" smtClean="0"/>
              <a:t>Yerko Cubillos Figueroa</a:t>
            </a:r>
          </a:p>
          <a:p>
            <a:pPr algn="ctr"/>
            <a:r>
              <a:rPr lang="es-ES" dirty="0" smtClean="0">
                <a:hlinkClick r:id="rId3"/>
              </a:rPr>
              <a:t>ycubillos@uta.cl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5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909001"/>
            <a:ext cx="10207800" cy="4904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de contenidos</a:t>
            </a: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una base de datos bibliográfica?</a:t>
            </a: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acceder a las bd suscritas por la UTA?</a:t>
            </a:r>
          </a:p>
          <a:p>
            <a:pPr marL="0" indent="0" algn="just">
              <a:lnSpc>
                <a:spcPct val="50000"/>
              </a:lnSpc>
              <a:spcAft>
                <a:spcPts val="800"/>
              </a:spcAft>
              <a:buNone/>
            </a:pP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Comentarios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19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Introducción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	La era de la información es caracterizada por la generación exponencial de información o “</a:t>
            </a:r>
            <a:r>
              <a:rPr lang="es-ES" dirty="0" err="1" smtClean="0"/>
              <a:t>infoxicación</a:t>
            </a:r>
            <a:r>
              <a:rPr lang="es-ES" dirty="0" smtClean="0"/>
              <a:t>”. Ante este panorama se torna imperativo contar con un servicio que otorgue información fiable, curada y revisada por expertos. Para ello el Sistema de Bibliotecas de la Universidad de Tarapacá suscribe servicios de información o también llamados “bases de datos bibliográficas” para abastecer de información especializada a alumnos de pregrado, postgrado y académicos.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74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¿Qué es una base de datos bibliográfica?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	Una base de datos bibliográfica es un servicio que otorga un proveedor, en cual contiene documentación multidisciplinaria o especializada en un/as área/s del conocimiento. Dispone de información vigente en diversos tipos de fuentes, tales como: revistas científicas, tesis, libros electrónicos, videos, audios, imágenes, etc. No obstante el mayor porcentaje de documentos accesibles corresponde a artículos de revistas científicas.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81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¿Cómo acceder a las bases de datos suscritas por la UTA?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Primeramente debe acceder al sitio web de Sistemas de Bibliotecas UTA: </a:t>
            </a:r>
          </a:p>
          <a:p>
            <a:pPr marL="0" indent="0" algn="just">
              <a:buNone/>
            </a:pPr>
            <a:r>
              <a:rPr lang="es-ES" b="1" dirty="0" smtClean="0"/>
              <a:t>1.- </a:t>
            </a:r>
            <a:r>
              <a:rPr lang="es-ES" b="1" dirty="0" smtClean="0">
                <a:hlinkClick r:id="rId2"/>
              </a:rPr>
              <a:t>www.sb.uta.cl</a:t>
            </a: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2.- Se debe hacer clic en recursos electrónicos.</a:t>
            </a: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3.- Y  luego se debe autentificarse en usuario con su rut sin puntos, guión ni dígito verificador y por contraseña últimos 4 números digitados anteriormente.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681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0-03-26 a la(s) 16.3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0" y="324000"/>
            <a:ext cx="10035000" cy="5250270"/>
          </a:xfrm>
          <a:prstGeom prst="rect">
            <a:avLst/>
          </a:prstGeom>
        </p:spPr>
      </p:pic>
      <p:sp>
        <p:nvSpPr>
          <p:cNvPr id="4" name="Flecha arriba 3"/>
          <p:cNvSpPr/>
          <p:nvPr/>
        </p:nvSpPr>
        <p:spPr>
          <a:xfrm>
            <a:off x="3171000" y="3789000"/>
            <a:ext cx="180000" cy="405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rriba 4"/>
          <p:cNvSpPr/>
          <p:nvPr/>
        </p:nvSpPr>
        <p:spPr>
          <a:xfrm>
            <a:off x="7086000" y="3744000"/>
            <a:ext cx="180000" cy="360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866000" y="4464000"/>
            <a:ext cx="7650000" cy="58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El acceso se puede realizar en los botones “Base de datos” y “Recursos electrónicos”.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88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6 a la(s) 16.4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00" y="144000"/>
            <a:ext cx="9172800" cy="5992756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3801000" y="3924000"/>
            <a:ext cx="450000" cy="225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derecha 3"/>
          <p:cNvSpPr/>
          <p:nvPr/>
        </p:nvSpPr>
        <p:spPr>
          <a:xfrm>
            <a:off x="3801000" y="5094000"/>
            <a:ext cx="450000" cy="27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596000" y="3744000"/>
            <a:ext cx="2070000" cy="103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Autentificación mediante RUT sin último dígito, guión ni puntos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596000" y="5049000"/>
            <a:ext cx="2070000" cy="85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Contraseña será los cuatro últimos números digitados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92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6 a la(s) 20.2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00" y="144000"/>
            <a:ext cx="9855000" cy="55681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46000" y="1539000"/>
            <a:ext cx="6705000" cy="63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Las BD suscritas se encuentras ordenadas por temáticas: Multidisciplinarias, Ciencias, Ingeniería, Leyes y Ciencias Económicas. </a:t>
            </a:r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6411000" y="2304000"/>
            <a:ext cx="270000" cy="27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7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6 a la(s) 20.3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-4089"/>
            <a:ext cx="9045000" cy="59796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56000" y="5274000"/>
            <a:ext cx="8280000" cy="67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este apartado se pueden ver algunas BD multidisciplinarias. </a:t>
            </a:r>
            <a:r>
              <a:rPr lang="es-ES" dirty="0"/>
              <a:t> </a:t>
            </a:r>
            <a:r>
              <a:rPr lang="es-ES" dirty="0" smtClean="0"/>
              <a:t>A continuación se mostrará el recurso “Ebsco Host”</a:t>
            </a:r>
            <a:endParaRPr lang="es-ES" dirty="0"/>
          </a:p>
        </p:txBody>
      </p:sp>
      <p:sp>
        <p:nvSpPr>
          <p:cNvPr id="4" name="Flecha izquierda 3"/>
          <p:cNvSpPr/>
          <p:nvPr/>
        </p:nvSpPr>
        <p:spPr>
          <a:xfrm>
            <a:off x="7131000" y="1224000"/>
            <a:ext cx="450000" cy="270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3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609</Words>
  <Application>Microsoft Office PowerPoint</Application>
  <PresentationFormat>Panorámica</PresentationFormat>
  <Paragraphs>83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de Office</vt:lpstr>
      <vt:lpstr> </vt:lpstr>
      <vt:lpstr>Presentación de PowerPoint</vt:lpstr>
      <vt:lpstr>Introducción</vt:lpstr>
      <vt:lpstr>¿Qué es una base de datos bibliográfica?</vt:lpstr>
      <vt:lpstr>¿Cómo acceder a las bases de datos suscritas por la UTA?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Comentarios</vt:lpstr>
      <vt:lpstr>Comentarios</vt:lpstr>
      <vt:lpstr>Presentación de PowerPoint</vt:lpstr>
    </vt:vector>
  </TitlesOfParts>
  <Company>CIDD UTA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Dueñas Zorrilla</dc:creator>
  <cp:lastModifiedBy>carlos cortes</cp:lastModifiedBy>
  <cp:revision>350</cp:revision>
  <dcterms:created xsi:type="dcterms:W3CDTF">2015-03-25T13:36:08Z</dcterms:created>
  <dcterms:modified xsi:type="dcterms:W3CDTF">2020-04-13T18:00:26Z</dcterms:modified>
</cp:coreProperties>
</file>