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sldIdLst>
    <p:sldId id="297" r:id="rId4"/>
    <p:sldId id="256" r:id="rId5"/>
    <p:sldId id="257" r:id="rId6"/>
    <p:sldId id="258" r:id="rId7"/>
    <p:sldId id="259" r:id="rId8"/>
    <p:sldId id="260"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77"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9" r:id="rId4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0" Type="http://schemas.openxmlformats.org/officeDocument/2006/relationships/slide" Target="slides/slide17.xml"/><Relationship Id="rId41"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3889512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33245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5123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899000"/>
            <a:ext cx="9144000" cy="2387600"/>
          </a:xfrm>
        </p:spPr>
        <p:txBody>
          <a:bodyPr anchor="b"/>
          <a:lstStyle>
            <a:lvl1pPr algn="ctr">
              <a:defRPr sz="6000"/>
            </a:lvl1pPr>
          </a:lstStyle>
          <a:p>
            <a:r>
              <a:rPr lang="es-ES" dirty="0" smtClean="0"/>
              <a:t>Haga clic para modificar el estilo de título del patrón</a:t>
            </a:r>
            <a:endParaRPr lang="es-CL" dirty="0"/>
          </a:p>
        </p:txBody>
      </p:sp>
      <p:sp>
        <p:nvSpPr>
          <p:cNvPr id="3" name="Subtítulo 2"/>
          <p:cNvSpPr>
            <a:spLocks noGrp="1"/>
          </p:cNvSpPr>
          <p:nvPr>
            <p:ph type="subTitle" idx="1"/>
          </p:nvPr>
        </p:nvSpPr>
        <p:spPr>
          <a:xfrm>
            <a:off x="1524000" y="44640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369CAF9B-2EEA-4FE1-B7BB-20FAA1BD285E}"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pic>
        <p:nvPicPr>
          <p:cNvPr id="8" name="Imagen 7" descr="franja_.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6129000"/>
            <a:ext cx="12375000" cy="815911"/>
          </a:xfrm>
          <a:prstGeom prst="rect">
            <a:avLst/>
          </a:prstGeom>
        </p:spPr>
      </p:pic>
      <p:pic>
        <p:nvPicPr>
          <p:cNvPr id="9" name="Imagen 8" descr="uta_vertical-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1001" y="99000"/>
            <a:ext cx="1980000" cy="1455692"/>
          </a:xfrm>
          <a:prstGeom prst="rect">
            <a:avLst/>
          </a:prstGeom>
        </p:spPr>
      </p:pic>
    </p:spTree>
    <p:extLst>
      <p:ext uri="{BB962C8B-B14F-4D97-AF65-F5344CB8AC3E}">
        <p14:creationId xmlns:p14="http://schemas.microsoft.com/office/powerpoint/2010/main" val="41656263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EE69902C-B2D1-4FE5-A4DC-49F602AA5E06}"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13626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85B09E8-9C8A-4D06-B3FE-50AFADCE64AE}"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6418385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03A7B777-079D-47F2-8DBD-D6CBB04475A8}"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276959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56746282-8557-4246-9528-E828CDE39829}" type="datetime1">
              <a:rPr lang="es-CL" smtClean="0">
                <a:solidFill>
                  <a:prstClr val="black">
                    <a:tint val="75000"/>
                  </a:prstClr>
                </a:solidFill>
              </a:rPr>
              <a:pPr/>
              <a:t>16-04-2020</a:t>
            </a:fld>
            <a:endParaRPr lang="es-CL">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CL">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8122440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6CE0F435-FBB7-4F66-8D6A-CB4D53F9C999}" type="datetime1">
              <a:rPr lang="es-CL" smtClean="0">
                <a:solidFill>
                  <a:prstClr val="black">
                    <a:tint val="75000"/>
                  </a:prstClr>
                </a:solidFill>
              </a:rPr>
              <a:pPr/>
              <a:t>16-04-2020</a:t>
            </a:fld>
            <a:endParaRPr lang="es-CL">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CL">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9542633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070896-8E25-4607-A5FC-3E3373E273FD}" type="datetime1">
              <a:rPr lang="es-CL" smtClean="0">
                <a:solidFill>
                  <a:prstClr val="black">
                    <a:tint val="75000"/>
                  </a:prstClr>
                </a:solidFill>
              </a:rPr>
              <a:pPr/>
              <a:t>16-04-2020</a:t>
            </a:fld>
            <a:endParaRPr lang="es-CL">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CL">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111287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F35C57B-988A-4255-A5F8-427BA23DF4CC}"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1511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6354596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9BA5E82-6D9D-40BE-BB2D-1F98B55E7C94}"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3205232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24B7776C-FFE7-4EB2-8412-83BA13F04899}"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27849285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067B1663-AA9F-4918-B950-4E26A9F1C679}"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6043496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899000"/>
            <a:ext cx="9144000" cy="2387600"/>
          </a:xfrm>
        </p:spPr>
        <p:txBody>
          <a:bodyPr anchor="b"/>
          <a:lstStyle>
            <a:lvl1pPr algn="ctr">
              <a:defRPr sz="6000"/>
            </a:lvl1pPr>
          </a:lstStyle>
          <a:p>
            <a:r>
              <a:rPr lang="es-ES" dirty="0" smtClean="0"/>
              <a:t>Haga clic para modificar el estilo de título del patrón</a:t>
            </a:r>
            <a:endParaRPr lang="es-CL" dirty="0"/>
          </a:p>
        </p:txBody>
      </p:sp>
      <p:sp>
        <p:nvSpPr>
          <p:cNvPr id="3" name="Subtítulo 2"/>
          <p:cNvSpPr>
            <a:spLocks noGrp="1"/>
          </p:cNvSpPr>
          <p:nvPr>
            <p:ph type="subTitle" idx="1"/>
          </p:nvPr>
        </p:nvSpPr>
        <p:spPr>
          <a:xfrm>
            <a:off x="1524000" y="44640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369CAF9B-2EEA-4FE1-B7BB-20FAA1BD285E}"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pic>
        <p:nvPicPr>
          <p:cNvPr id="8" name="Imagen 7" descr="franja_.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 y="6129000"/>
            <a:ext cx="12375000" cy="815911"/>
          </a:xfrm>
          <a:prstGeom prst="rect">
            <a:avLst/>
          </a:prstGeom>
        </p:spPr>
      </p:pic>
      <p:pic>
        <p:nvPicPr>
          <p:cNvPr id="9" name="Imagen 8" descr="uta_vertical-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1001" y="99000"/>
            <a:ext cx="1980000" cy="1455692"/>
          </a:xfrm>
          <a:prstGeom prst="rect">
            <a:avLst/>
          </a:prstGeom>
        </p:spPr>
      </p:pic>
    </p:spTree>
    <p:extLst>
      <p:ext uri="{BB962C8B-B14F-4D97-AF65-F5344CB8AC3E}">
        <p14:creationId xmlns:p14="http://schemas.microsoft.com/office/powerpoint/2010/main" val="179001709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EE69902C-B2D1-4FE5-A4DC-49F602AA5E06}"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24777118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85B09E8-9C8A-4D06-B3FE-50AFADCE64AE}"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4772615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03A7B777-079D-47F2-8DBD-D6CBB04475A8}"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1404164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56746282-8557-4246-9528-E828CDE39829}" type="datetime1">
              <a:rPr lang="es-CL" smtClean="0">
                <a:solidFill>
                  <a:prstClr val="black">
                    <a:tint val="75000"/>
                  </a:prstClr>
                </a:solidFill>
              </a:rPr>
              <a:pPr/>
              <a:t>16-04-2020</a:t>
            </a:fld>
            <a:endParaRPr lang="es-CL">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CL">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711776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6CE0F435-FBB7-4F66-8D6A-CB4D53F9C999}" type="datetime1">
              <a:rPr lang="es-CL" smtClean="0">
                <a:solidFill>
                  <a:prstClr val="black">
                    <a:tint val="75000"/>
                  </a:prstClr>
                </a:solidFill>
              </a:rPr>
              <a:pPr/>
              <a:t>16-04-2020</a:t>
            </a:fld>
            <a:endParaRPr lang="es-CL">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CL">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1218213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070896-8E25-4607-A5FC-3E3373E273FD}" type="datetime1">
              <a:rPr lang="es-CL" smtClean="0">
                <a:solidFill>
                  <a:prstClr val="black">
                    <a:tint val="75000"/>
                  </a:prstClr>
                </a:solidFill>
              </a:rPr>
              <a:pPr/>
              <a:t>16-04-2020</a:t>
            </a:fld>
            <a:endParaRPr lang="es-CL">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CL">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265139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39472818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F35C57B-988A-4255-A5F8-427BA23DF4CC}"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525267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9BA5E82-6D9D-40BE-BB2D-1F98B55E7C94}" type="datetime1">
              <a:rPr lang="es-CL" smtClean="0">
                <a:solidFill>
                  <a:prstClr val="black">
                    <a:tint val="75000"/>
                  </a:prstClr>
                </a:solidFill>
              </a:rPr>
              <a:pPr/>
              <a:t>16-04-2020</a:t>
            </a:fld>
            <a:endParaRPr lang="es-CL">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L">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9413449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24B7776C-FFE7-4EB2-8412-83BA13F04899}"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559797811"/>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067B1663-AA9F-4918-B950-4E26A9F1C679}"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L">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232738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353620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060742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74983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8245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68975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E34937F-9EF1-410C-AB3B-717FD5C92149}" type="datetimeFigureOut">
              <a:rPr lang="es-CL" smtClean="0"/>
              <a:pPr/>
              <a:t>16-04-2020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573F6B-F52C-4956-B39B-D8E329D6F063}" type="slidenum">
              <a:rPr lang="es-CL" smtClean="0"/>
              <a:pPr/>
              <a:t>‹Nº›</a:t>
            </a:fld>
            <a:endParaRPr lang="es-CL"/>
          </a:p>
        </p:txBody>
      </p:sp>
    </p:spTree>
    <p:extLst>
      <p:ext uri="{BB962C8B-B14F-4D97-AF65-F5344CB8AC3E}">
        <p14:creationId xmlns:p14="http://schemas.microsoft.com/office/powerpoint/2010/main" val="21520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4937F-9EF1-410C-AB3B-717FD5C92149}" type="datetimeFigureOut">
              <a:rPr lang="es-CL" smtClean="0"/>
              <a:pPr/>
              <a:t>16-04-2020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73F6B-F52C-4956-B39B-D8E329D6F063}" type="slidenum">
              <a:rPr lang="es-CL" smtClean="0"/>
              <a:pPr/>
              <a:t>‹Nº›</a:t>
            </a:fld>
            <a:endParaRPr lang="es-CL"/>
          </a:p>
        </p:txBody>
      </p:sp>
    </p:spTree>
    <p:extLst>
      <p:ext uri="{BB962C8B-B14F-4D97-AF65-F5344CB8AC3E}">
        <p14:creationId xmlns:p14="http://schemas.microsoft.com/office/powerpoint/2010/main" val="48962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Rectángulo 15"/>
          <p:cNvSpPr/>
          <p:nvPr userDrawn="1"/>
        </p:nvSpPr>
        <p:spPr>
          <a:xfrm>
            <a:off x="-1" y="0"/>
            <a:ext cx="323851" cy="6858000"/>
          </a:xfrm>
          <a:prstGeom prst="rect">
            <a:avLst/>
          </a:prstGeom>
          <a:solidFill>
            <a:srgbClr val="FF8A00"/>
          </a:solidFill>
          <a:ln>
            <a:solidFill>
              <a:srgbClr val="FF8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B18B9-A837-4995-AACD-6C4F966EC8F0}"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pic>
        <p:nvPicPr>
          <p:cNvPr id="15" name="Imagen 14" descr="franja_.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4000" y="6129000"/>
            <a:ext cx="12375000" cy="815911"/>
          </a:xfrm>
          <a:prstGeom prst="rect">
            <a:avLst/>
          </a:prstGeom>
        </p:spPr>
      </p:pic>
      <p:pic>
        <p:nvPicPr>
          <p:cNvPr id="12" name="Imagen 11" descr="uta_horizontal_bl-01-01.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236000" y="5836444"/>
            <a:ext cx="2655000" cy="1328624"/>
          </a:xfrm>
          <a:prstGeom prst="rect">
            <a:avLst/>
          </a:prstGeom>
        </p:spPr>
      </p:pic>
    </p:spTree>
    <p:extLst>
      <p:ext uri="{BB962C8B-B14F-4D97-AF65-F5344CB8AC3E}">
        <p14:creationId xmlns:p14="http://schemas.microsoft.com/office/powerpoint/2010/main" val="2940803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Rectángulo 15"/>
          <p:cNvSpPr/>
          <p:nvPr userDrawn="1"/>
        </p:nvSpPr>
        <p:spPr>
          <a:xfrm>
            <a:off x="-1" y="0"/>
            <a:ext cx="323851" cy="6858000"/>
          </a:xfrm>
          <a:prstGeom prst="rect">
            <a:avLst/>
          </a:prstGeom>
          <a:solidFill>
            <a:srgbClr val="FF8A00"/>
          </a:solidFill>
          <a:ln>
            <a:solidFill>
              <a:srgbClr val="FF8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prstClr val="white"/>
              </a:solidFill>
            </a:endParaRPr>
          </a:p>
        </p:txBody>
      </p:sp>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B18B9-A837-4995-AACD-6C4F966EC8F0}" type="datetime1">
              <a:rPr lang="es-CL" smtClean="0">
                <a:solidFill>
                  <a:prstClr val="black">
                    <a:tint val="75000"/>
                  </a:prstClr>
                </a:solidFill>
              </a:rPr>
              <a:pPr/>
              <a:t>16-04-2020</a:t>
            </a:fld>
            <a:endParaRPr lang="es-CL">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CF7CA-8460-41E8-975F-D5B9705781B2}" type="slidenum">
              <a:rPr lang="es-CL" smtClean="0">
                <a:solidFill>
                  <a:prstClr val="black">
                    <a:tint val="75000"/>
                  </a:prstClr>
                </a:solidFill>
              </a:rPr>
              <a:pPr/>
              <a:t>‹Nº›</a:t>
            </a:fld>
            <a:endParaRPr lang="es-CL">
              <a:solidFill>
                <a:prstClr val="black">
                  <a:tint val="75000"/>
                </a:prstClr>
              </a:solidFill>
            </a:endParaRPr>
          </a:p>
        </p:txBody>
      </p:sp>
      <p:pic>
        <p:nvPicPr>
          <p:cNvPr id="15" name="Imagen 14" descr="franja_.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4000" y="6129000"/>
            <a:ext cx="12375000" cy="815911"/>
          </a:xfrm>
          <a:prstGeom prst="rect">
            <a:avLst/>
          </a:prstGeom>
        </p:spPr>
      </p:pic>
      <p:pic>
        <p:nvPicPr>
          <p:cNvPr id="12" name="Imagen 11" descr="uta_horizontal_bl-01-01.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236000" y="5836444"/>
            <a:ext cx="2655000" cy="1328624"/>
          </a:xfrm>
          <a:prstGeom prst="rect">
            <a:avLst/>
          </a:prstGeom>
        </p:spPr>
      </p:pic>
    </p:spTree>
    <p:extLst>
      <p:ext uri="{BB962C8B-B14F-4D97-AF65-F5344CB8AC3E}">
        <p14:creationId xmlns:p14="http://schemas.microsoft.com/office/powerpoint/2010/main" val="694511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ycubillos@uta.cl" TargetMode="External"/><Relationship Id="rId2" Type="http://schemas.openxmlformats.org/officeDocument/2006/relationships/hyperlink" Target="mailto:cfcortes@uta.cl" TargetMode="Externa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CL" sz="3200" smtClean="0"/>
              <a:t/>
            </a:r>
            <a:br>
              <a:rPr lang="es-CL" sz="3200" smtClean="0"/>
            </a:br>
            <a:endParaRPr lang="es-ES" sz="3200" dirty="0"/>
          </a:p>
        </p:txBody>
      </p:sp>
      <p:sp>
        <p:nvSpPr>
          <p:cNvPr id="3" name="Subtítulo 2"/>
          <p:cNvSpPr>
            <a:spLocks noGrp="1"/>
          </p:cNvSpPr>
          <p:nvPr>
            <p:ph type="subTitle" idx="1"/>
          </p:nvPr>
        </p:nvSpPr>
        <p:spPr>
          <a:xfrm>
            <a:off x="1776000" y="1857364"/>
            <a:ext cx="9144000" cy="2786082"/>
          </a:xfrm>
        </p:spPr>
        <p:txBody>
          <a:bodyPr>
            <a:noAutofit/>
          </a:bodyPr>
          <a:lstStyle/>
          <a:p>
            <a:r>
              <a:rPr lang="es-CL" sz="4800" b="1" dirty="0" smtClean="0">
                <a:solidFill>
                  <a:schemeClr val="tx2"/>
                </a:solidFill>
                <a:latin typeface="+mj-lt"/>
              </a:rPr>
              <a:t> </a:t>
            </a:r>
            <a:r>
              <a:rPr lang="es-CL" sz="4800" b="1" dirty="0" smtClean="0"/>
              <a:t>BASES DE DATOS DEL SISTEMA DE BIBLIOTECAS DE LA UNIVERSIDAD DE TARAPACÁ 2020</a:t>
            </a:r>
          </a:p>
          <a:p>
            <a:endParaRPr lang="es-ES" sz="4800" dirty="0">
              <a:solidFill>
                <a:schemeClr val="tx2"/>
              </a:solidFill>
              <a:latin typeface="+mj-lt"/>
            </a:endParaRPr>
          </a:p>
        </p:txBody>
      </p:sp>
      <p:pic>
        <p:nvPicPr>
          <p:cNvPr id="1026" name="Imagen 1" descr="Descripción: C:\Users\usuario\Pictures\logo-colo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21000" y="189000"/>
            <a:ext cx="2200000" cy="99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ángulo 4"/>
          <p:cNvSpPr/>
          <p:nvPr/>
        </p:nvSpPr>
        <p:spPr>
          <a:xfrm>
            <a:off x="5084450" y="4904940"/>
            <a:ext cx="6194250" cy="577081"/>
          </a:xfrm>
          <a:prstGeom prst="rect">
            <a:avLst/>
          </a:prstGeom>
        </p:spPr>
        <p:txBody>
          <a:bodyPr wrap="square">
            <a:spAutoFit/>
          </a:bodyPr>
          <a:lstStyle/>
          <a:p>
            <a:pPr algn="r">
              <a:lnSpc>
                <a:spcPct val="115000"/>
              </a:lnSpc>
              <a:spcAft>
                <a:spcPts val="1000"/>
              </a:spcAft>
            </a:pPr>
            <a:r>
              <a:rPr lang="es-CL" sz="2800" dirty="0" smtClean="0">
                <a:solidFill>
                  <a:srgbClr val="44546A"/>
                </a:solidFill>
                <a:latin typeface="Calibri Light"/>
                <a:ea typeface="Times New Roman" panose="02020603050405020304" pitchFamily="18" charset="0"/>
                <a:cs typeface="Times New Roman" panose="02020603050405020304" pitchFamily="18" charset="0"/>
              </a:rPr>
              <a:t>EQUIPO ALFIN</a:t>
            </a:r>
            <a:endParaRPr lang="es-CL" sz="2400" i="1" dirty="0" smtClean="0">
              <a:solidFill>
                <a:srgbClr val="44546A"/>
              </a:solidFill>
              <a:latin typeface="Calibri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0680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r"/>
            <a:r>
              <a:rPr lang="es-CL" sz="4000" b="1" dirty="0" smtClean="0">
                <a:latin typeface="+mn-lt"/>
              </a:rPr>
              <a:t>           AHFS </a:t>
            </a:r>
            <a:r>
              <a:rPr lang="es-CL" sz="4000" b="1" dirty="0" err="1">
                <a:latin typeface="+mn-lt"/>
              </a:rPr>
              <a:t>Consumer</a:t>
            </a:r>
            <a:r>
              <a:rPr lang="es-CL" sz="4000" b="1" dirty="0">
                <a:latin typeface="+mn-lt"/>
              </a:rPr>
              <a:t> </a:t>
            </a:r>
            <a:r>
              <a:rPr lang="es-CL" sz="4000" b="1" dirty="0" err="1">
                <a:latin typeface="+mn-lt"/>
              </a:rPr>
              <a:t>Medication</a:t>
            </a:r>
            <a:r>
              <a:rPr lang="es-CL" sz="4000" b="1" dirty="0">
                <a:latin typeface="+mn-lt"/>
              </a:rPr>
              <a:t> </a:t>
            </a:r>
            <a:r>
              <a:rPr lang="es-CL" sz="4000" b="1" dirty="0" err="1">
                <a:latin typeface="+mn-lt"/>
              </a:rPr>
              <a:t>Information</a:t>
            </a:r>
            <a:endParaRPr lang="es-CL" sz="4000" dirty="0">
              <a:latin typeface="+mn-lt"/>
            </a:endParaRPr>
          </a:p>
        </p:txBody>
      </p:sp>
      <p:sp>
        <p:nvSpPr>
          <p:cNvPr id="3" name="Marcador de contenido 2"/>
          <p:cNvSpPr>
            <a:spLocks noGrp="1"/>
          </p:cNvSpPr>
          <p:nvPr>
            <p:ph idx="1"/>
          </p:nvPr>
        </p:nvSpPr>
        <p:spPr/>
        <p:txBody>
          <a:bodyPr>
            <a:normAutofit/>
          </a:bodyPr>
          <a:lstStyle/>
          <a:p>
            <a:pPr algn="just"/>
            <a:r>
              <a:rPr lang="es-CL" sz="3200" dirty="0"/>
              <a:t>Es una fuente confiable y un estándar reconocido para la información sobre medicamentos, que se encuentra disponible en inglés y español. Publicada por la American </a:t>
            </a:r>
            <a:r>
              <a:rPr lang="es-CL" sz="3200" dirty="0" err="1"/>
              <a:t>Society</a:t>
            </a:r>
            <a:r>
              <a:rPr lang="es-CL" sz="3200" dirty="0"/>
              <a:t> of </a:t>
            </a:r>
            <a:r>
              <a:rPr lang="es-CL" sz="3200" dirty="0" err="1"/>
              <a:t>Health-System</a:t>
            </a:r>
            <a:r>
              <a:rPr lang="es-CL" sz="3200" dirty="0"/>
              <a:t> </a:t>
            </a:r>
            <a:r>
              <a:rPr lang="es-CL" sz="3200" dirty="0" err="1" smtClean="0"/>
              <a:t>Pharmacists</a:t>
            </a:r>
            <a:r>
              <a:rPr lang="es-CL" sz="3200" dirty="0" smtClean="0"/>
              <a:t>.</a:t>
            </a:r>
          </a:p>
          <a:p>
            <a:pPr algn="just"/>
            <a:endParaRPr lang="es-CL" sz="3200" dirty="0" smtClean="0"/>
          </a:p>
          <a:p>
            <a:pPr algn="just"/>
            <a:r>
              <a:rPr lang="es-CL" sz="3200" dirty="0" smtClean="0"/>
              <a:t>Enfermería, Kinesiología </a:t>
            </a:r>
            <a:r>
              <a:rPr lang="es-CL" sz="3200" dirty="0"/>
              <a:t>y </a:t>
            </a:r>
            <a:r>
              <a:rPr lang="es-CL" sz="3200" dirty="0" smtClean="0"/>
              <a:t>Rehabilitación, Nutrición </a:t>
            </a:r>
            <a:r>
              <a:rPr lang="es-CL" sz="3200" dirty="0"/>
              <a:t>y </a:t>
            </a:r>
            <a:r>
              <a:rPr lang="es-CL" sz="3200" dirty="0" smtClean="0"/>
              <a:t>Dietética, Obstetricia </a:t>
            </a:r>
            <a:r>
              <a:rPr lang="es-CL" sz="3200" dirty="0"/>
              <a:t>y </a:t>
            </a:r>
            <a:r>
              <a:rPr lang="es-CL" sz="3200" dirty="0" smtClean="0"/>
              <a:t>Puericultura, Tecnología Médica, Medicina.</a:t>
            </a:r>
            <a:endParaRPr lang="es-CL" sz="3200" dirty="0"/>
          </a:p>
        </p:txBody>
      </p:sp>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1" y="234157"/>
            <a:ext cx="1905000" cy="1524000"/>
          </a:xfrm>
          <a:prstGeom prst="rect">
            <a:avLst/>
          </a:prstGeom>
        </p:spPr>
      </p:pic>
    </p:spTree>
    <p:extLst>
      <p:ext uri="{BB962C8B-B14F-4D97-AF65-F5344CB8AC3E}">
        <p14:creationId xmlns:p14="http://schemas.microsoft.com/office/powerpoint/2010/main" val="4410860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L" sz="3200" b="1" dirty="0" smtClean="0">
                <a:latin typeface="+mn-lt"/>
              </a:rPr>
              <a:t>                     </a:t>
            </a:r>
            <a:r>
              <a:rPr lang="es-CL" sz="4000" b="1" dirty="0" err="1" smtClean="0">
                <a:latin typeface="+mn-lt"/>
              </a:rPr>
              <a:t>Scientific</a:t>
            </a:r>
            <a:r>
              <a:rPr lang="es-CL" sz="4000" b="1" dirty="0" smtClean="0">
                <a:latin typeface="+mn-lt"/>
              </a:rPr>
              <a:t> </a:t>
            </a:r>
            <a:r>
              <a:rPr lang="es-CL" sz="4000" b="1" dirty="0">
                <a:latin typeface="+mn-lt"/>
              </a:rPr>
              <a:t>&amp; Medical ART </a:t>
            </a:r>
            <a:r>
              <a:rPr lang="es-CL" sz="4000" b="1" dirty="0" err="1" smtClean="0">
                <a:latin typeface="+mn-lt"/>
              </a:rPr>
              <a:t>Imagebase</a:t>
            </a:r>
            <a:endParaRPr lang="es-CL" sz="4000" dirty="0">
              <a:latin typeface="+mn-lt"/>
            </a:endParaRPr>
          </a:p>
        </p:txBody>
      </p:sp>
      <p:sp>
        <p:nvSpPr>
          <p:cNvPr id="3" name="Marcador de contenido 2"/>
          <p:cNvSpPr>
            <a:spLocks noGrp="1"/>
          </p:cNvSpPr>
          <p:nvPr>
            <p:ph idx="1"/>
          </p:nvPr>
        </p:nvSpPr>
        <p:spPr/>
        <p:txBody>
          <a:bodyPr>
            <a:normAutofit/>
          </a:bodyPr>
          <a:lstStyle/>
          <a:p>
            <a:pPr algn="just"/>
            <a:r>
              <a:rPr lang="es-CL" sz="3200" dirty="0" smtClean="0"/>
              <a:t>Colección de más de 20.000 imágenes y videos correspondientes a las áreas de anatomía, psicología, embriología, histología y otras ciencias de la salud. </a:t>
            </a:r>
          </a:p>
          <a:p>
            <a:pPr algn="just"/>
            <a:endParaRPr lang="es-CL" sz="3200" dirty="0"/>
          </a:p>
          <a:p>
            <a:pPr algn="just"/>
            <a:r>
              <a:rPr lang="es-CL" sz="3200" dirty="0" smtClean="0"/>
              <a:t>Enfermería, Kinesiología y Rehabilitación, Nutrición y Dietética, Obstetricia y Puericultura, Tecnología Médica, Medicina.</a:t>
            </a:r>
          </a:p>
          <a:p>
            <a:pPr algn="just"/>
            <a:endParaRPr lang="es-CL" sz="3200"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34157"/>
            <a:ext cx="2338753" cy="1524000"/>
          </a:xfrm>
          <a:prstGeom prst="rect">
            <a:avLst/>
          </a:prstGeom>
        </p:spPr>
      </p:pic>
    </p:spTree>
    <p:extLst>
      <p:ext uri="{BB962C8B-B14F-4D97-AF65-F5344CB8AC3E}">
        <p14:creationId xmlns:p14="http://schemas.microsoft.com/office/powerpoint/2010/main" val="1636682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b="1" dirty="0" smtClean="0">
                <a:latin typeface="+mn-lt"/>
              </a:rPr>
              <a:t>ABI/INFORM </a:t>
            </a:r>
            <a:r>
              <a:rPr lang="es-CL" b="1" dirty="0">
                <a:latin typeface="+mn-lt"/>
              </a:rPr>
              <a:t>Global</a:t>
            </a:r>
            <a:endParaRPr lang="es-CL" dirty="0">
              <a:latin typeface="+mn-lt"/>
            </a:endParaRPr>
          </a:p>
        </p:txBody>
      </p:sp>
      <p:pic>
        <p:nvPicPr>
          <p:cNvPr id="5" name="Marcador de conteni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406369"/>
            <a:ext cx="1987062" cy="1243074"/>
          </a:xfrm>
        </p:spPr>
      </p:pic>
      <p:sp>
        <p:nvSpPr>
          <p:cNvPr id="6" name="Rectángulo 5"/>
          <p:cNvSpPr/>
          <p:nvPr/>
        </p:nvSpPr>
        <p:spPr>
          <a:xfrm>
            <a:off x="1008184" y="1805354"/>
            <a:ext cx="10345615" cy="5016758"/>
          </a:xfrm>
          <a:prstGeom prst="rect">
            <a:avLst/>
          </a:prstGeom>
        </p:spPr>
        <p:txBody>
          <a:bodyPr wrap="square">
            <a:spAutoFit/>
          </a:bodyPr>
          <a:lstStyle/>
          <a:p>
            <a:pPr marL="457200" indent="-457200" algn="just">
              <a:buFont typeface="Arial" panose="020B0604020202020204" pitchFamily="34" charset="0"/>
              <a:buChar char="•"/>
            </a:pPr>
            <a:r>
              <a:rPr lang="es-CL" sz="3200" dirty="0" smtClean="0">
                <a:solidFill>
                  <a:srgbClr val="000000"/>
                </a:solidFill>
                <a:effectLst/>
                <a:latin typeface="Calibri" panose="020F0502020204030204" pitchFamily="34" charset="0"/>
                <a:ea typeface="Calibri" panose="020F0502020204030204" pitchFamily="34" charset="0"/>
              </a:rPr>
              <a:t>Base de datos que recoge publicaciones de todo el mundo sobre ciencias económicas y empresariales: técnicas de gestión, teoría y práctica de empresa, marketing, banca, contabilidad, recursos humanos, impuestos, finanzas y otros temas relacionados.</a:t>
            </a:r>
          </a:p>
          <a:p>
            <a:pPr algn="just"/>
            <a:endParaRPr lang="es-CL" sz="3200" dirty="0" smtClean="0">
              <a:solidFill>
                <a:srgbClr val="000000"/>
              </a:solidFill>
              <a:effectLst/>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r>
              <a:rPr lang="es-CL" sz="3200" dirty="0" smtClean="0">
                <a:solidFill>
                  <a:srgbClr val="000000"/>
                </a:solidFill>
                <a:latin typeface="Calibri" panose="020F0502020204030204" pitchFamily="34" charset="0"/>
              </a:rPr>
              <a:t>Ingeniería Civil Industrial, Contador Auditor - Contador Público, Ingeniería Comercial, Ingeniería en  Información y Control de Gestión.</a:t>
            </a:r>
          </a:p>
          <a:p>
            <a:pPr marL="457200" indent="-457200" algn="just">
              <a:buFont typeface="Arial" panose="020B0604020202020204" pitchFamily="34" charset="0"/>
              <a:buChar char="•"/>
            </a:pPr>
            <a:endParaRPr lang="es-CL" sz="3200" dirty="0"/>
          </a:p>
        </p:txBody>
      </p:sp>
    </p:spTree>
    <p:extLst>
      <p:ext uri="{BB962C8B-B14F-4D97-AF65-F5344CB8AC3E}">
        <p14:creationId xmlns:p14="http://schemas.microsoft.com/office/powerpoint/2010/main" val="271190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L" b="1" dirty="0" smtClean="0">
                <a:latin typeface="+mn-lt"/>
              </a:rPr>
              <a:t>        </a:t>
            </a:r>
            <a:br>
              <a:rPr lang="es-CL" b="1" dirty="0" smtClean="0">
                <a:latin typeface="+mn-lt"/>
              </a:rPr>
            </a:br>
            <a:r>
              <a:rPr lang="es-CL" b="1" dirty="0" smtClean="0">
                <a:latin typeface="+mn-lt"/>
              </a:rPr>
              <a:t>              </a:t>
            </a:r>
            <a:r>
              <a:rPr lang="es-CL" sz="4000" b="1" dirty="0" err="1" smtClean="0">
                <a:latin typeface="+mn-lt"/>
              </a:rPr>
              <a:t>Agricultural</a:t>
            </a:r>
            <a:r>
              <a:rPr lang="es-CL" sz="4000" b="1" dirty="0" smtClean="0">
                <a:latin typeface="+mn-lt"/>
              </a:rPr>
              <a:t> &amp;    </a:t>
            </a:r>
            <a:r>
              <a:rPr lang="es-CL" sz="4000" b="1" dirty="0" err="1" smtClean="0">
                <a:latin typeface="+mn-lt"/>
              </a:rPr>
              <a:t>Enviromental</a:t>
            </a:r>
            <a:r>
              <a:rPr lang="es-CL" sz="4000" b="1" dirty="0" smtClean="0">
                <a:latin typeface="+mn-lt"/>
              </a:rPr>
              <a:t> </a:t>
            </a:r>
            <a:br>
              <a:rPr lang="es-CL" sz="4000" b="1" dirty="0" smtClean="0">
                <a:latin typeface="+mn-lt"/>
              </a:rPr>
            </a:br>
            <a:r>
              <a:rPr lang="es-CL" sz="4000" b="1" dirty="0" smtClean="0">
                <a:latin typeface="+mn-lt"/>
              </a:rPr>
              <a:t>             </a:t>
            </a:r>
            <a:r>
              <a:rPr lang="es-CL" sz="4000" b="1" dirty="0" err="1" smtClean="0">
                <a:latin typeface="+mn-lt"/>
              </a:rPr>
              <a:t>Science</a:t>
            </a:r>
            <a:r>
              <a:rPr lang="es-CL" sz="4000" b="1" dirty="0" smtClean="0">
                <a:latin typeface="+mn-lt"/>
              </a:rPr>
              <a:t> Colección    </a:t>
            </a:r>
            <a:r>
              <a:rPr lang="es-CL" dirty="0"/>
              <a:t/>
            </a:r>
            <a:br>
              <a:rPr lang="es-CL" dirty="0"/>
            </a:br>
            <a:endParaRPr lang="es-CL" dirty="0"/>
          </a:p>
        </p:txBody>
      </p:sp>
      <p:sp>
        <p:nvSpPr>
          <p:cNvPr id="3" name="Marcador de contenido 2"/>
          <p:cNvSpPr>
            <a:spLocks noGrp="1"/>
          </p:cNvSpPr>
          <p:nvPr>
            <p:ph idx="1"/>
          </p:nvPr>
        </p:nvSpPr>
        <p:spPr/>
        <p:txBody>
          <a:bodyPr>
            <a:normAutofit/>
          </a:bodyPr>
          <a:lstStyle/>
          <a:p>
            <a:pPr algn="just"/>
            <a:r>
              <a:rPr lang="es-CL" sz="3200" dirty="0" smtClean="0"/>
              <a:t>E</a:t>
            </a:r>
            <a:r>
              <a:rPr lang="es-ES" sz="3200" dirty="0" smtClean="0"/>
              <a:t>s un recurso multidisciplinar de contenido a texto completo con una indización experta en literatura global en campos y disciplinas relacionadas. Cuenta con publicaciones revisadas por expertos, publicaciones divulgativas, revistas, literatura gris, documentos de trabajo, documentos y actas de conferencias.</a:t>
            </a:r>
            <a:endParaRPr lang="en-US" sz="3200" dirty="0" smtClean="0"/>
          </a:p>
          <a:p>
            <a:pPr marL="0" indent="0" algn="just">
              <a:buNone/>
            </a:pPr>
            <a:endParaRPr lang="en-US" sz="3200" dirty="0" smtClean="0"/>
          </a:p>
          <a:p>
            <a:pPr algn="just"/>
            <a:r>
              <a:rPr lang="es-ES" sz="3200" dirty="0" smtClean="0"/>
              <a:t>Pedagogía en </a:t>
            </a:r>
            <a:r>
              <a:rPr lang="es-ES" sz="3200" dirty="0"/>
              <a:t>Biología y Ciencias </a:t>
            </a:r>
            <a:r>
              <a:rPr lang="es-ES" sz="3200" dirty="0" smtClean="0"/>
              <a:t>Naturales, Ingeniería </a:t>
            </a:r>
            <a:r>
              <a:rPr lang="es-ES" sz="3200" dirty="0"/>
              <a:t>Químico </a:t>
            </a:r>
            <a:r>
              <a:rPr lang="es-ES" sz="3200" dirty="0" smtClean="0"/>
              <a:t>Ambiental, Químico Laboratorista, Agronomía.</a:t>
            </a:r>
            <a:endParaRPr lang="en-US" sz="3200" dirty="0" smtClean="0"/>
          </a:p>
          <a:p>
            <a:pPr algn="just"/>
            <a:endParaRPr lang="es-CL" sz="3200"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2767195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L" b="1" dirty="0" smtClean="0">
                <a:latin typeface="+mn-lt"/>
              </a:rPr>
              <a:t/>
            </a:r>
            <a:br>
              <a:rPr lang="es-CL" b="1" dirty="0" smtClean="0">
                <a:latin typeface="+mn-lt"/>
              </a:rPr>
            </a:br>
            <a:r>
              <a:rPr lang="es-CL" b="1" dirty="0" err="1" smtClean="0">
                <a:latin typeface="+mn-lt"/>
              </a:rPr>
              <a:t>Biological</a:t>
            </a:r>
            <a:r>
              <a:rPr lang="es-CL" b="1" dirty="0" smtClean="0">
                <a:latin typeface="+mn-lt"/>
              </a:rPr>
              <a:t> </a:t>
            </a:r>
            <a:r>
              <a:rPr lang="es-CL" b="1" dirty="0" err="1" smtClean="0">
                <a:latin typeface="+mn-lt"/>
              </a:rPr>
              <a:t>Science</a:t>
            </a:r>
            <a:r>
              <a:rPr lang="es-CL" b="1" dirty="0" smtClean="0">
                <a:latin typeface="+mn-lt"/>
              </a:rPr>
              <a:t> </a:t>
            </a:r>
            <a:r>
              <a:rPr lang="es-CL" b="1" dirty="0" err="1" smtClean="0">
                <a:latin typeface="+mn-lt"/>
              </a:rPr>
              <a:t>Collection</a:t>
            </a:r>
            <a:r>
              <a:rPr lang="es-CL" dirty="0">
                <a:latin typeface="+mn-lt"/>
              </a:rPr>
              <a:t/>
            </a:r>
            <a:br>
              <a:rPr lang="es-CL" dirty="0">
                <a:latin typeface="+mn-lt"/>
              </a:rPr>
            </a:br>
            <a:endParaRPr lang="es-CL" dirty="0">
              <a:latin typeface="+mn-lt"/>
            </a:endParaRPr>
          </a:p>
        </p:txBody>
      </p:sp>
      <p:sp>
        <p:nvSpPr>
          <p:cNvPr id="3" name="Marcador de contenido 2"/>
          <p:cNvSpPr>
            <a:spLocks noGrp="1"/>
          </p:cNvSpPr>
          <p:nvPr>
            <p:ph idx="1"/>
          </p:nvPr>
        </p:nvSpPr>
        <p:spPr/>
        <p:txBody>
          <a:bodyPr>
            <a:normAutofit fontScale="92500"/>
          </a:bodyPr>
          <a:lstStyle/>
          <a:p>
            <a:pPr algn="just"/>
            <a:r>
              <a:rPr lang="es-CL" sz="3200" dirty="0"/>
              <a:t>Esta </a:t>
            </a:r>
            <a:r>
              <a:rPr lang="es-CL" sz="3200" dirty="0" smtClean="0"/>
              <a:t>base de datos </a:t>
            </a:r>
            <a:r>
              <a:rPr lang="es-ES" sz="3200" dirty="0" smtClean="0"/>
              <a:t>cubre todo el ámbito de las Ciencias Biológicas y que cuenta con acceso al texto completo de multitud de tipos de documentos diferentes (actas de congresos, informes técnicos, monografías, patentes, revistas, etc.).</a:t>
            </a:r>
          </a:p>
          <a:p>
            <a:pPr marL="0" indent="0" algn="just">
              <a:buNone/>
            </a:pPr>
            <a:endParaRPr lang="es-CL" sz="3200" dirty="0" smtClean="0"/>
          </a:p>
          <a:p>
            <a:pPr algn="just"/>
            <a:r>
              <a:rPr lang="es-CL" sz="3200" dirty="0" smtClean="0"/>
              <a:t>Enfermería, Kinesiología y Rehabilitación, Nutrición y Dietética, Obstetricia y Puericultura, Tecnología Médica, Medicina, Pedagogía en</a:t>
            </a:r>
            <a:r>
              <a:rPr lang="es-ES" sz="3200" dirty="0" smtClean="0"/>
              <a:t> Biología y Ciencias Naturales, Ingeniería Químico Ambiental, Químico </a:t>
            </a:r>
            <a:r>
              <a:rPr lang="es-ES" sz="3200" dirty="0" err="1" smtClean="0"/>
              <a:t>Laboratorista</a:t>
            </a:r>
            <a:r>
              <a:rPr lang="es-ES" sz="3200" dirty="0" smtClean="0"/>
              <a:t>, Agronomía.</a:t>
            </a:r>
            <a:endParaRPr lang="es-CL" sz="3200"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4155185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Advanced</a:t>
            </a:r>
            <a:r>
              <a:rPr lang="es-CL" b="1" dirty="0" smtClean="0">
                <a:latin typeface="+mn-lt"/>
              </a:rPr>
              <a:t> Technologies &amp; </a:t>
            </a:r>
            <a:br>
              <a:rPr lang="es-CL" b="1" dirty="0" smtClean="0">
                <a:latin typeface="+mn-lt"/>
              </a:rPr>
            </a:br>
            <a:r>
              <a:rPr lang="es-CL" b="1" dirty="0" smtClean="0">
                <a:latin typeface="+mn-lt"/>
              </a:rPr>
              <a:t>                        </a:t>
            </a:r>
            <a:r>
              <a:rPr lang="es-CL" b="1" dirty="0" err="1" smtClean="0">
                <a:latin typeface="+mn-lt"/>
              </a:rPr>
              <a:t>Aerospace</a:t>
            </a:r>
            <a:r>
              <a:rPr lang="es-CL" b="1" dirty="0" smtClean="0">
                <a:latin typeface="+mn-lt"/>
              </a:rPr>
              <a:t> </a:t>
            </a:r>
            <a:r>
              <a:rPr lang="es-CL" b="1" dirty="0" err="1" smtClean="0">
                <a:latin typeface="+mn-lt"/>
              </a:rPr>
              <a:t>Collection</a:t>
            </a:r>
            <a:r>
              <a:rPr lang="es-CL" b="1" dirty="0" smtClean="0">
                <a:latin typeface="+mn-lt"/>
              </a:rPr>
              <a:t> </a:t>
            </a:r>
            <a:endParaRPr lang="es-CL" b="1" dirty="0">
              <a:latin typeface="+mn-lt"/>
            </a:endParaRPr>
          </a:p>
        </p:txBody>
      </p:sp>
      <p:sp>
        <p:nvSpPr>
          <p:cNvPr id="3" name="Marcador de contenido 2"/>
          <p:cNvSpPr>
            <a:spLocks noGrp="1"/>
          </p:cNvSpPr>
          <p:nvPr>
            <p:ph idx="1"/>
          </p:nvPr>
        </p:nvSpPr>
        <p:spPr/>
        <p:txBody>
          <a:bodyPr>
            <a:normAutofit/>
          </a:bodyPr>
          <a:lstStyle/>
          <a:p>
            <a:pPr algn="just"/>
            <a:r>
              <a:rPr lang="es-CL" sz="3200" dirty="0" smtClean="0"/>
              <a:t>Base de datos</a:t>
            </a:r>
            <a:r>
              <a:rPr lang="es-ES" sz="3200" dirty="0" smtClean="0"/>
              <a:t> que facilita una investigación minuciosa y revisiones exhaustivas de literatura en aeronáutica, astronáutica, comunicaciones, informática y tecnología de la información, electrónica, láser, materiales y dispositivos de estado sólido, ciencias espaciales y telecomunicaciones:</a:t>
            </a:r>
            <a:endParaRPr lang="es-CL" sz="3200" dirty="0" smtClean="0"/>
          </a:p>
          <a:p>
            <a:pPr marL="0" indent="0" algn="just">
              <a:buNone/>
            </a:pPr>
            <a:endParaRPr lang="es-CL" sz="3200" dirty="0" smtClean="0"/>
          </a:p>
          <a:p>
            <a:pPr algn="just"/>
            <a:r>
              <a:rPr lang="es-CL" sz="3200" dirty="0"/>
              <a:t>Ingeniería Civil </a:t>
            </a:r>
            <a:r>
              <a:rPr lang="es-CL" sz="3200" dirty="0" smtClean="0"/>
              <a:t>en Computación </a:t>
            </a:r>
            <a:r>
              <a:rPr lang="es-CL" sz="3200" dirty="0"/>
              <a:t>e </a:t>
            </a:r>
            <a:r>
              <a:rPr lang="es-CL" sz="3200" dirty="0" smtClean="0"/>
              <a:t>Informática, Ingeniería </a:t>
            </a:r>
            <a:r>
              <a:rPr lang="es-CL" sz="3200" dirty="0"/>
              <a:t>Civil </a:t>
            </a:r>
            <a:r>
              <a:rPr lang="es-CL" sz="3200" dirty="0" smtClean="0"/>
              <a:t>Eléctrica, Ingeniería </a:t>
            </a:r>
            <a:r>
              <a:rPr lang="es-CL" sz="3200" dirty="0"/>
              <a:t>Civil </a:t>
            </a:r>
            <a:r>
              <a:rPr lang="es-CL" sz="3200" dirty="0" smtClean="0"/>
              <a:t>Electrónica, Ingeniería </a:t>
            </a:r>
            <a:r>
              <a:rPr lang="es-CL" sz="3200" dirty="0"/>
              <a:t>de Ejecución </a:t>
            </a:r>
            <a:r>
              <a:rPr lang="es-CL" sz="3200" dirty="0" smtClean="0"/>
              <a:t>Eléctrica, Ingeniería </a:t>
            </a:r>
            <a:r>
              <a:rPr lang="es-CL" sz="3200" dirty="0"/>
              <a:t>de Ejecución </a:t>
            </a:r>
            <a:r>
              <a:rPr lang="es-CL" sz="3200" dirty="0" smtClean="0"/>
              <a:t>Electrónica.</a:t>
            </a:r>
          </a:p>
          <a:p>
            <a:endParaRPr lang="es-CL"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3194156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r>
              <a:rPr lang="es-CL" b="1" dirty="0" err="1" smtClean="0">
                <a:latin typeface="+mn-lt"/>
              </a:rPr>
              <a:t>Education</a:t>
            </a:r>
            <a:r>
              <a:rPr lang="es-CL" b="1" dirty="0" smtClean="0">
                <a:latin typeface="+mn-lt"/>
              </a:rPr>
              <a:t> </a:t>
            </a:r>
            <a:r>
              <a:rPr lang="es-CL" b="1" dirty="0" err="1" smtClean="0">
                <a:latin typeface="+mn-lt"/>
              </a:rPr>
              <a:t>Database</a:t>
            </a:r>
            <a:endParaRPr lang="es-CL" b="1" dirty="0">
              <a:latin typeface="+mn-lt"/>
            </a:endParaRPr>
          </a:p>
        </p:txBody>
      </p:sp>
      <p:sp>
        <p:nvSpPr>
          <p:cNvPr id="3" name="Marcador de contenido 2"/>
          <p:cNvSpPr>
            <a:spLocks noGrp="1"/>
          </p:cNvSpPr>
          <p:nvPr>
            <p:ph idx="1"/>
          </p:nvPr>
        </p:nvSpPr>
        <p:spPr/>
        <p:txBody>
          <a:bodyPr>
            <a:normAutofit fontScale="92500" lnSpcReduction="20000"/>
          </a:bodyPr>
          <a:lstStyle/>
          <a:p>
            <a:pPr algn="just"/>
            <a:r>
              <a:rPr lang="es-CL" sz="3200" dirty="0"/>
              <a:t>Ofrece a los usuarios acceso a más de 760 publicaciones educativas de primera línea, 600 de ellas a texto completo. La cobertura abarca publicaciones de enseñanza primaria, secundaria y superior, así como educación especial, escolaridad doméstica y educación para adultos. Muchos títulos están indexados en la base de datos ERIC</a:t>
            </a:r>
            <a:r>
              <a:rPr lang="es-CL" sz="3200" dirty="0" smtClean="0"/>
              <a:t>.</a:t>
            </a:r>
          </a:p>
          <a:p>
            <a:pPr marL="0" indent="0" algn="just">
              <a:buNone/>
            </a:pPr>
            <a:endParaRPr lang="es-CL" sz="3200" dirty="0" smtClean="0"/>
          </a:p>
          <a:p>
            <a:pPr algn="just"/>
            <a:r>
              <a:rPr lang="es-CL" sz="3200" dirty="0"/>
              <a:t>Diseño </a:t>
            </a:r>
            <a:r>
              <a:rPr lang="es-CL" sz="3200" dirty="0" smtClean="0"/>
              <a:t>Multimedia, Pedagogía </a:t>
            </a:r>
            <a:r>
              <a:rPr lang="es-CL" sz="3200" dirty="0"/>
              <a:t>en Castellano y </a:t>
            </a:r>
            <a:r>
              <a:rPr lang="es-CL" sz="3200" dirty="0" smtClean="0"/>
              <a:t>Comunicación, Pedagogía </a:t>
            </a:r>
            <a:r>
              <a:rPr lang="es-CL" sz="3200" dirty="0"/>
              <a:t>en Educación </a:t>
            </a:r>
            <a:r>
              <a:rPr lang="es-CL" sz="3200" dirty="0" smtClean="0"/>
              <a:t>Básica, Pedagogía </a:t>
            </a:r>
            <a:r>
              <a:rPr lang="es-CL" sz="3200" dirty="0"/>
              <a:t>en Historia y </a:t>
            </a:r>
            <a:r>
              <a:rPr lang="es-CL" sz="3200" dirty="0" smtClean="0"/>
              <a:t>Geografía, Pedagogía </a:t>
            </a:r>
            <a:r>
              <a:rPr lang="es-CL" sz="3200" dirty="0"/>
              <a:t>en </a:t>
            </a:r>
            <a:r>
              <a:rPr lang="es-CL" sz="3200" dirty="0" smtClean="0"/>
              <a:t>Inglés, Educación </a:t>
            </a:r>
            <a:r>
              <a:rPr lang="es-CL" sz="3200" dirty="0" err="1" smtClean="0"/>
              <a:t>Parvularia</a:t>
            </a:r>
            <a:r>
              <a:rPr lang="es-CL" sz="3200" dirty="0" smtClean="0"/>
              <a:t>, Licenciatura </a:t>
            </a:r>
            <a:r>
              <a:rPr lang="es-CL" sz="3200" dirty="0"/>
              <a:t>en </a:t>
            </a:r>
            <a:r>
              <a:rPr lang="es-CL" sz="3200" dirty="0" smtClean="0"/>
              <a:t>Inglés, Licenciatura </a:t>
            </a:r>
            <a:r>
              <a:rPr lang="es-CL" sz="3200" dirty="0"/>
              <a:t>en Lenguaje y </a:t>
            </a:r>
            <a:r>
              <a:rPr lang="es-CL" sz="3200" dirty="0" smtClean="0"/>
              <a:t>Comunicación, Profesor </a:t>
            </a:r>
            <a:r>
              <a:rPr lang="es-CL" sz="3200" dirty="0"/>
              <a:t>en Educación </a:t>
            </a:r>
            <a:r>
              <a:rPr lang="es-CL" sz="3200" dirty="0" smtClean="0"/>
              <a:t>Física. </a:t>
            </a:r>
          </a:p>
          <a:p>
            <a:pPr algn="just"/>
            <a:endParaRPr lang="es-CL"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1140860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L" sz="3600" b="1" dirty="0" smtClean="0">
                <a:latin typeface="+mn-lt"/>
              </a:rPr>
              <a:t>               </a:t>
            </a:r>
            <a:r>
              <a:rPr lang="es-CL" sz="4000" b="1" dirty="0" err="1" smtClean="0">
                <a:latin typeface="+mn-lt"/>
              </a:rPr>
              <a:t>Nursing</a:t>
            </a:r>
            <a:r>
              <a:rPr lang="es-CL" sz="4000" b="1" dirty="0" smtClean="0">
                <a:latin typeface="+mn-lt"/>
              </a:rPr>
              <a:t> </a:t>
            </a:r>
            <a:r>
              <a:rPr lang="es-CL" sz="4000" b="1" dirty="0">
                <a:latin typeface="+mn-lt"/>
              </a:rPr>
              <a:t>&amp; </a:t>
            </a:r>
            <a:r>
              <a:rPr lang="es-CL" sz="4000" b="1" dirty="0" err="1">
                <a:latin typeface="+mn-lt"/>
              </a:rPr>
              <a:t>Allied</a:t>
            </a:r>
            <a:r>
              <a:rPr lang="es-CL" sz="4000" b="1" dirty="0">
                <a:latin typeface="+mn-lt"/>
              </a:rPr>
              <a:t> </a:t>
            </a:r>
            <a:r>
              <a:rPr lang="es-CL" sz="4000" b="1" dirty="0" err="1" smtClean="0">
                <a:latin typeface="+mn-lt"/>
              </a:rPr>
              <a:t>Health</a:t>
            </a:r>
            <a:r>
              <a:rPr lang="es-CL" sz="4000" b="1" dirty="0" smtClean="0">
                <a:latin typeface="+mn-lt"/>
              </a:rPr>
              <a:t> </a:t>
            </a:r>
            <a:r>
              <a:rPr lang="es-CL" sz="4000" b="1" dirty="0" err="1" smtClean="0">
                <a:latin typeface="+mn-lt"/>
              </a:rPr>
              <a:t>Database</a:t>
            </a:r>
            <a:endParaRPr lang="es-CL" sz="4000" dirty="0">
              <a:latin typeface="+mn-lt"/>
            </a:endParaRPr>
          </a:p>
        </p:txBody>
      </p:sp>
      <p:sp>
        <p:nvSpPr>
          <p:cNvPr id="3" name="Marcador de contenido 2"/>
          <p:cNvSpPr>
            <a:spLocks noGrp="1"/>
          </p:cNvSpPr>
          <p:nvPr>
            <p:ph idx="1"/>
          </p:nvPr>
        </p:nvSpPr>
        <p:spPr/>
        <p:txBody>
          <a:bodyPr/>
          <a:lstStyle/>
          <a:p>
            <a:pPr algn="just"/>
            <a:r>
              <a:rPr lang="es-CL" dirty="0"/>
              <a:t>Esta base de datos ofrece una cobertura fiable y completa de los campos de enfermería y sanitarios, entre los que se incluyen revistas, vídeos, tesis, libros de referencia, etc</a:t>
            </a:r>
            <a:r>
              <a:rPr lang="es-CL" dirty="0" smtClean="0"/>
              <a:t>. Cuenta con 715 títulos en texto completo.</a:t>
            </a:r>
          </a:p>
          <a:p>
            <a:pPr marL="0" indent="0" algn="just">
              <a:buNone/>
            </a:pPr>
            <a:endParaRPr lang="es-CL" dirty="0" smtClean="0"/>
          </a:p>
          <a:p>
            <a:pPr algn="just"/>
            <a:r>
              <a:rPr lang="es-CL" dirty="0" smtClean="0"/>
              <a:t>Enfermería, Kinesiología </a:t>
            </a:r>
            <a:r>
              <a:rPr lang="es-CL" dirty="0"/>
              <a:t>y </a:t>
            </a:r>
            <a:r>
              <a:rPr lang="es-CL" dirty="0" smtClean="0"/>
              <a:t>Rehabilitación, Nutrición </a:t>
            </a:r>
            <a:r>
              <a:rPr lang="es-CL" dirty="0"/>
              <a:t>y </a:t>
            </a:r>
            <a:r>
              <a:rPr lang="es-CL" dirty="0" smtClean="0"/>
              <a:t>Dietética, Obstetricia </a:t>
            </a:r>
            <a:r>
              <a:rPr lang="es-CL" dirty="0"/>
              <a:t>y </a:t>
            </a:r>
            <a:r>
              <a:rPr lang="es-CL" dirty="0" smtClean="0"/>
              <a:t>Puericultura, Tecnología Médica, Medicina.</a:t>
            </a:r>
            <a:endParaRPr lang="es-CL"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1492577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r>
              <a:rPr lang="es-CL" sz="4000" b="1" dirty="0" err="1" smtClean="0">
                <a:latin typeface="+mn-lt"/>
              </a:rPr>
              <a:t>Psychology</a:t>
            </a:r>
            <a:r>
              <a:rPr lang="es-CL" sz="4000" b="1" dirty="0" smtClean="0">
                <a:latin typeface="+mn-lt"/>
              </a:rPr>
              <a:t> </a:t>
            </a:r>
            <a:r>
              <a:rPr lang="es-CL" sz="4000" b="1" dirty="0" err="1" smtClean="0">
                <a:latin typeface="+mn-lt"/>
              </a:rPr>
              <a:t>Database</a:t>
            </a:r>
            <a:endParaRPr lang="es-CL" sz="4000" b="1" dirty="0">
              <a:latin typeface="+mn-lt"/>
            </a:endParaRPr>
          </a:p>
        </p:txBody>
      </p:sp>
      <p:sp>
        <p:nvSpPr>
          <p:cNvPr id="3" name="Marcador de contenido 2"/>
          <p:cNvSpPr>
            <a:spLocks noGrp="1"/>
          </p:cNvSpPr>
          <p:nvPr>
            <p:ph idx="1"/>
          </p:nvPr>
        </p:nvSpPr>
        <p:spPr>
          <a:xfrm>
            <a:off x="838200" y="1690687"/>
            <a:ext cx="10515600" cy="4486276"/>
          </a:xfrm>
        </p:spPr>
        <p:txBody>
          <a:bodyPr>
            <a:normAutofit fontScale="92500" lnSpcReduction="10000"/>
          </a:bodyPr>
          <a:lstStyle/>
          <a:p>
            <a:pPr algn="just"/>
            <a:r>
              <a:rPr lang="es-CL" dirty="0"/>
              <a:t>Esta base de datos ofrece resúmenes e índices de más de 640 títulos, 540 de ellos a texto completo. Muchos títulos están indexados en </a:t>
            </a:r>
            <a:r>
              <a:rPr lang="es-CL" dirty="0" err="1"/>
              <a:t>PsycINFO</a:t>
            </a:r>
            <a:r>
              <a:rPr lang="es-CL" dirty="0"/>
              <a:t>. La cobertura abarca los temas de la psicología social, industrial, experimental, evolucionista, cognitiva, clínica y situacional, así como de la personalidad, la </a:t>
            </a:r>
            <a:r>
              <a:rPr lang="es-CL" dirty="0" err="1"/>
              <a:t>psicobiología</a:t>
            </a:r>
            <a:r>
              <a:rPr lang="es-CL" dirty="0"/>
              <a:t> y la psicometría</a:t>
            </a:r>
            <a:r>
              <a:rPr lang="es-CL" dirty="0" smtClean="0"/>
              <a:t>.</a:t>
            </a:r>
          </a:p>
          <a:p>
            <a:pPr marL="0" indent="0" algn="just">
              <a:buNone/>
            </a:pPr>
            <a:endParaRPr lang="es-CL" dirty="0" smtClean="0"/>
          </a:p>
          <a:p>
            <a:pPr algn="just"/>
            <a:r>
              <a:rPr lang="es-CL" dirty="0" smtClean="0"/>
              <a:t>Antropología, Trabajo Social, Psicología, Derecho, Enfermería, Kinesiología </a:t>
            </a:r>
            <a:r>
              <a:rPr lang="es-CL" dirty="0"/>
              <a:t>y </a:t>
            </a:r>
            <a:r>
              <a:rPr lang="es-CL" dirty="0" smtClean="0"/>
              <a:t>Rehabilitación, Nutrición </a:t>
            </a:r>
            <a:r>
              <a:rPr lang="es-CL" dirty="0"/>
              <a:t>y </a:t>
            </a:r>
            <a:r>
              <a:rPr lang="es-CL" dirty="0" smtClean="0"/>
              <a:t>Dietética, Obstetricia </a:t>
            </a:r>
            <a:r>
              <a:rPr lang="es-CL" dirty="0"/>
              <a:t>y </a:t>
            </a:r>
            <a:r>
              <a:rPr lang="es-CL" dirty="0" smtClean="0"/>
              <a:t>Puericultura, Tecnología Médica, 	Medicina, Pedagogía </a:t>
            </a:r>
            <a:r>
              <a:rPr lang="es-CL" dirty="0"/>
              <a:t>en Castellano y </a:t>
            </a:r>
            <a:r>
              <a:rPr lang="es-CL" dirty="0" smtClean="0"/>
              <a:t>Comunicación, Pedagogía en Educación Básica, Pedagogía </a:t>
            </a:r>
            <a:r>
              <a:rPr lang="es-CL" dirty="0"/>
              <a:t>en Historia y </a:t>
            </a:r>
            <a:r>
              <a:rPr lang="es-CL" dirty="0" smtClean="0"/>
              <a:t>Geografía, Pedagogía </a:t>
            </a:r>
            <a:r>
              <a:rPr lang="es-CL" dirty="0"/>
              <a:t>en </a:t>
            </a:r>
            <a:r>
              <a:rPr lang="es-CL" dirty="0" smtClean="0"/>
              <a:t>Inglés, Educación </a:t>
            </a:r>
            <a:r>
              <a:rPr lang="es-CL" dirty="0" err="1" smtClean="0"/>
              <a:t>Parvularia</a:t>
            </a:r>
            <a:r>
              <a:rPr lang="es-CL" dirty="0" smtClean="0"/>
              <a:t>, Licenciatura </a:t>
            </a:r>
            <a:r>
              <a:rPr lang="es-CL" dirty="0"/>
              <a:t>en </a:t>
            </a:r>
            <a:r>
              <a:rPr lang="es-CL" dirty="0" smtClean="0"/>
              <a:t>Inglés, Licenciatura </a:t>
            </a:r>
            <a:r>
              <a:rPr lang="es-CL" dirty="0"/>
              <a:t>en Lenguaje y </a:t>
            </a:r>
            <a:r>
              <a:rPr lang="es-CL" dirty="0" smtClean="0"/>
              <a:t>Comunicación, Profesor </a:t>
            </a:r>
            <a:r>
              <a:rPr lang="es-CL" dirty="0"/>
              <a:t>en Educación </a:t>
            </a:r>
            <a:r>
              <a:rPr lang="es-CL" dirty="0" smtClean="0"/>
              <a:t>Física, Pedagogía en Educación Diferencial.</a:t>
            </a:r>
            <a:endParaRPr lang="es-CL"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06369"/>
            <a:ext cx="1822938" cy="1243074"/>
          </a:xfrm>
          <a:prstGeom prst="rect">
            <a:avLst/>
          </a:prstGeom>
        </p:spPr>
      </p:pic>
    </p:spTree>
    <p:extLst>
      <p:ext uri="{BB962C8B-B14F-4D97-AF65-F5344CB8AC3E}">
        <p14:creationId xmlns:p14="http://schemas.microsoft.com/office/powerpoint/2010/main" val="23025085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r>
              <a:rPr lang="es-CL" b="1" dirty="0" err="1" smtClean="0">
                <a:latin typeface="+mn-lt"/>
              </a:rPr>
              <a:t>Research</a:t>
            </a:r>
            <a:r>
              <a:rPr lang="es-CL" b="1" dirty="0" smtClean="0">
                <a:latin typeface="+mn-lt"/>
              </a:rPr>
              <a:t> Library</a:t>
            </a:r>
            <a:endParaRPr lang="es-CL" b="1" dirty="0">
              <a:latin typeface="+mn-lt"/>
            </a:endParaRPr>
          </a:p>
        </p:txBody>
      </p:sp>
      <p:sp>
        <p:nvSpPr>
          <p:cNvPr id="3" name="Marcador de contenido 2"/>
          <p:cNvSpPr>
            <a:spLocks noGrp="1"/>
          </p:cNvSpPr>
          <p:nvPr>
            <p:ph idx="1"/>
          </p:nvPr>
        </p:nvSpPr>
        <p:spPr/>
        <p:txBody>
          <a:bodyPr>
            <a:normAutofit/>
          </a:bodyPr>
          <a:lstStyle/>
          <a:p>
            <a:pPr algn="just"/>
            <a:r>
              <a:rPr lang="es-CL" sz="3200" dirty="0"/>
              <a:t>P</a:t>
            </a:r>
            <a:r>
              <a:rPr lang="es-CL" sz="3200" dirty="0" smtClean="0"/>
              <a:t>roporciona </a:t>
            </a:r>
            <a:r>
              <a:rPr lang="es-CL" sz="3200" dirty="0"/>
              <a:t>un acceso único a miles de revistas a texto completo de una de las bases de datos general de referencia más amplia y más inclusiva que </a:t>
            </a:r>
            <a:r>
              <a:rPr lang="es-CL" sz="3200" dirty="0" err="1"/>
              <a:t>ProQuest</a:t>
            </a:r>
            <a:r>
              <a:rPr lang="es-CL" sz="3200" dirty="0"/>
              <a:t> ofrece. Realiza búsquedas entre distintas y prestigiosas revistas especializadas, publicaciones profesionales y comerciales, y revistas que cubren más de 150 ámbitos y temas. </a:t>
            </a:r>
            <a:endParaRPr lang="es-CL" sz="3200" dirty="0" smtClean="0"/>
          </a:p>
          <a:p>
            <a:pPr algn="just"/>
            <a:endParaRPr lang="es-CL" sz="3200" dirty="0" smtClean="0"/>
          </a:p>
          <a:p>
            <a:pPr algn="just"/>
            <a:r>
              <a:rPr lang="es-CL" sz="3200" dirty="0" smtClean="0"/>
              <a:t>Multidisciplinaria.</a:t>
            </a:r>
            <a:endParaRPr lang="es-CL" sz="3200"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651" y="515083"/>
            <a:ext cx="1762125" cy="1243074"/>
          </a:xfrm>
          <a:prstGeom prst="rect">
            <a:avLst/>
          </a:prstGeom>
        </p:spPr>
      </p:pic>
    </p:spTree>
    <p:extLst>
      <p:ext uri="{BB962C8B-B14F-4D97-AF65-F5344CB8AC3E}">
        <p14:creationId xmlns:p14="http://schemas.microsoft.com/office/powerpoint/2010/main" val="1571970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838201" y="365125"/>
            <a:ext cx="2677732" cy="1325563"/>
          </a:xfrm>
          <a:prstGeom prst="rect">
            <a:avLst/>
          </a:prstGeom>
        </p:spPr>
      </p:pic>
      <p:sp>
        <p:nvSpPr>
          <p:cNvPr id="4" name="Título 3"/>
          <p:cNvSpPr>
            <a:spLocks noGrp="1"/>
          </p:cNvSpPr>
          <p:nvPr>
            <p:ph type="title"/>
          </p:nvPr>
        </p:nvSpPr>
        <p:spPr>
          <a:xfrm>
            <a:off x="2563431" y="432593"/>
            <a:ext cx="8790369" cy="1325563"/>
          </a:xfrm>
        </p:spPr>
        <p:txBody>
          <a:bodyPr/>
          <a:lstStyle/>
          <a:p>
            <a:r>
              <a:rPr lang="es-CL" b="1" dirty="0" smtClean="0">
                <a:effectLst/>
                <a:latin typeface="Calibri" panose="020F0502020204030204" pitchFamily="34" charset="0"/>
                <a:ea typeface="Calibri" panose="020F0502020204030204" pitchFamily="34" charset="0"/>
                <a:cs typeface="Tahoma" panose="020B0604030504040204" pitchFamily="34" charset="0"/>
              </a:rPr>
              <a:t>       </a:t>
            </a:r>
            <a:r>
              <a:rPr lang="es-CL" b="1" dirty="0" err="1" smtClean="0">
                <a:effectLst/>
                <a:latin typeface="Calibri" panose="020F0502020204030204" pitchFamily="34" charset="0"/>
                <a:ea typeface="Calibri" panose="020F0502020204030204" pitchFamily="34" charset="0"/>
                <a:cs typeface="Tahoma" panose="020B0604030504040204" pitchFamily="34" charset="0"/>
              </a:rPr>
              <a:t>Academic</a:t>
            </a:r>
            <a:r>
              <a:rPr lang="es-CL" b="1" dirty="0" smtClean="0">
                <a:effectLst/>
                <a:latin typeface="Calibri" panose="020F0502020204030204" pitchFamily="34" charset="0"/>
                <a:ea typeface="Calibri" panose="020F0502020204030204" pitchFamily="34" charset="0"/>
                <a:cs typeface="Tahoma" panose="020B0604030504040204" pitchFamily="34" charset="0"/>
              </a:rPr>
              <a:t> </a:t>
            </a:r>
            <a:r>
              <a:rPr lang="es-CL" b="1" dirty="0" err="1" smtClean="0">
                <a:effectLst/>
                <a:latin typeface="Calibri" panose="020F0502020204030204" pitchFamily="34" charset="0"/>
                <a:ea typeface="Calibri" panose="020F0502020204030204" pitchFamily="34" charset="0"/>
                <a:cs typeface="Tahoma" panose="020B0604030504040204" pitchFamily="34" charset="0"/>
              </a:rPr>
              <a:t>Search</a:t>
            </a:r>
            <a:r>
              <a:rPr lang="es-CL" b="1" dirty="0" smtClean="0">
                <a:effectLst/>
                <a:latin typeface="Calibri" panose="020F0502020204030204" pitchFamily="34" charset="0"/>
                <a:ea typeface="Calibri" panose="020F0502020204030204" pitchFamily="34" charset="0"/>
                <a:cs typeface="Tahoma" panose="020B0604030504040204" pitchFamily="34" charset="0"/>
              </a:rPr>
              <a:t> </a:t>
            </a:r>
            <a:r>
              <a:rPr lang="es-CL" b="1" dirty="0" err="1" smtClean="0">
                <a:latin typeface="Calibri" panose="020F0502020204030204" pitchFamily="34" charset="0"/>
                <a:ea typeface="Calibri" panose="020F0502020204030204" pitchFamily="34" charset="0"/>
                <a:cs typeface="Tahoma" panose="020B0604030504040204" pitchFamily="34" charset="0"/>
              </a:rPr>
              <a:t>Ultimate</a:t>
            </a:r>
            <a:endParaRPr lang="es-CL" dirty="0"/>
          </a:p>
        </p:txBody>
      </p:sp>
      <p:sp>
        <p:nvSpPr>
          <p:cNvPr id="5" name="Marcador de contenido 4"/>
          <p:cNvSpPr>
            <a:spLocks noGrp="1"/>
          </p:cNvSpPr>
          <p:nvPr>
            <p:ph idx="1"/>
          </p:nvPr>
        </p:nvSpPr>
        <p:spPr/>
        <p:txBody>
          <a:bodyPr>
            <a:normAutofit fontScale="92500" lnSpcReduction="10000"/>
          </a:bodyPr>
          <a:lstStyle/>
          <a:p>
            <a:pPr algn="just"/>
            <a:r>
              <a:rPr lang="es-ES" sz="3200" dirty="0" smtClean="0"/>
              <a:t>Ofrece una colección inigualable de revistas arbitradas, de texto completo, que incluye muchas revistas indexadas en los principales índices de citas. La combinación de publicaciones académicas, revistas, publicaciones periódicas, informes, libros y videos satisface las necesidades de los académicos en casi todas las disciplinas, como astronomía, antropología, biomedicina, ingeniería, salud, derecho y conocimientos de matemáticas, farmacología, estudios de la mujer, zoología, etc.</a:t>
            </a:r>
            <a:endParaRPr lang="es-CL" sz="3200" dirty="0" smtClean="0"/>
          </a:p>
          <a:p>
            <a:pPr marL="0" indent="0" algn="just">
              <a:buNone/>
            </a:pPr>
            <a:endParaRPr lang="es-CL" sz="3200" dirty="0" smtClean="0"/>
          </a:p>
          <a:p>
            <a:pPr algn="just"/>
            <a:r>
              <a:rPr lang="es-CL" sz="3200" dirty="0" smtClean="0"/>
              <a:t>Multidisciplinaria.</a:t>
            </a:r>
            <a:endParaRPr lang="es-CL" sz="3200" dirty="0"/>
          </a:p>
        </p:txBody>
      </p:sp>
      <p:pic>
        <p:nvPicPr>
          <p:cNvPr id="7" name="Imagen 6"/>
          <p:cNvPicPr>
            <a:picLocks noChangeAspect="1"/>
          </p:cNvPicPr>
          <p:nvPr/>
        </p:nvPicPr>
        <p:blipFill>
          <a:blip r:embed="rId2"/>
          <a:stretch>
            <a:fillRect/>
          </a:stretch>
        </p:blipFill>
        <p:spPr>
          <a:xfrm>
            <a:off x="838200" y="432593"/>
            <a:ext cx="2677732" cy="1325563"/>
          </a:xfrm>
          <a:prstGeom prst="rect">
            <a:avLst/>
          </a:prstGeom>
        </p:spPr>
      </p:pic>
    </p:spTree>
    <p:extLst>
      <p:ext uri="{BB962C8B-B14F-4D97-AF65-F5344CB8AC3E}">
        <p14:creationId xmlns:p14="http://schemas.microsoft.com/office/powerpoint/2010/main" val="2779811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br>
              <a:rPr lang="es-CL" dirty="0" smtClean="0"/>
            </a:br>
            <a:r>
              <a:rPr lang="es-CL" dirty="0"/>
              <a:t> </a:t>
            </a:r>
            <a:r>
              <a:rPr lang="es-CL" dirty="0" smtClean="0"/>
              <a:t> </a:t>
            </a:r>
            <a:r>
              <a:rPr lang="es-CL" b="1" dirty="0" smtClean="0">
                <a:latin typeface="+mn-lt"/>
              </a:rPr>
              <a:t>Social </a:t>
            </a:r>
            <a:r>
              <a:rPr lang="es-CL" b="1" dirty="0" err="1" smtClean="0">
                <a:latin typeface="+mn-lt"/>
              </a:rPr>
              <a:t>Science</a:t>
            </a:r>
            <a:r>
              <a:rPr lang="es-CL" b="1" dirty="0" smtClean="0">
                <a:latin typeface="+mn-lt"/>
              </a:rPr>
              <a:t> </a:t>
            </a:r>
            <a:r>
              <a:rPr lang="es-CL" b="1" dirty="0" err="1" smtClean="0">
                <a:latin typeface="+mn-lt"/>
              </a:rPr>
              <a:t>Database</a:t>
            </a:r>
            <a:endParaRPr lang="es-CL" b="1" dirty="0">
              <a:latin typeface="+mn-lt"/>
            </a:endParaRPr>
          </a:p>
        </p:txBody>
      </p:sp>
      <p:sp>
        <p:nvSpPr>
          <p:cNvPr id="3" name="Marcador de contenido 2"/>
          <p:cNvSpPr>
            <a:spLocks noGrp="1"/>
          </p:cNvSpPr>
          <p:nvPr>
            <p:ph idx="1"/>
          </p:nvPr>
        </p:nvSpPr>
        <p:spPr/>
        <p:txBody>
          <a:bodyPr>
            <a:normAutofit fontScale="92500"/>
          </a:bodyPr>
          <a:lstStyle/>
          <a:p>
            <a:pPr algn="just"/>
            <a:r>
              <a:rPr lang="es-CL" dirty="0"/>
              <a:t>Esta base de datos </a:t>
            </a:r>
            <a:r>
              <a:rPr lang="es-CL" dirty="0" smtClean="0"/>
              <a:t> </a:t>
            </a:r>
            <a:r>
              <a:rPr lang="es-CL" dirty="0"/>
              <a:t>ofrece indexación y texto completo de cientos de publicaciones académicas con una cobertura exhaustiva de un amplio abanico de disciplinas de las ciencias sociales, como la antropología, la criminología, la economía, la educación, las ciencias políticas, la psicología, el trabajo social y la </a:t>
            </a:r>
            <a:r>
              <a:rPr lang="es-CL" dirty="0" smtClean="0"/>
              <a:t>sociología.</a:t>
            </a:r>
          </a:p>
          <a:p>
            <a:pPr marL="0" indent="0" algn="just">
              <a:buNone/>
            </a:pPr>
            <a:endParaRPr lang="es-CL" dirty="0" smtClean="0"/>
          </a:p>
          <a:p>
            <a:pPr algn="just"/>
            <a:r>
              <a:rPr lang="es-CL" dirty="0" smtClean="0"/>
              <a:t>Antropología, Trabajo Social, Psicología, Derecho, Ingeniería Comercial, Pedagogía </a:t>
            </a:r>
            <a:r>
              <a:rPr lang="es-CL" dirty="0"/>
              <a:t>en </a:t>
            </a:r>
            <a:r>
              <a:rPr lang="es-CL" dirty="0" smtClean="0"/>
              <a:t>Castellano, Pedagogía </a:t>
            </a:r>
            <a:r>
              <a:rPr lang="es-CL" dirty="0"/>
              <a:t>en Educación </a:t>
            </a:r>
            <a:r>
              <a:rPr lang="es-CL" dirty="0" smtClean="0"/>
              <a:t>Básica, Pedagogía </a:t>
            </a:r>
            <a:r>
              <a:rPr lang="es-CL" dirty="0"/>
              <a:t>en Historia y </a:t>
            </a:r>
            <a:r>
              <a:rPr lang="es-CL" dirty="0" smtClean="0"/>
              <a:t>Geografía, Pedagogía </a:t>
            </a:r>
            <a:r>
              <a:rPr lang="es-CL" dirty="0"/>
              <a:t>en </a:t>
            </a:r>
            <a:r>
              <a:rPr lang="es-CL" dirty="0" smtClean="0"/>
              <a:t>Inglés, Educación </a:t>
            </a:r>
            <a:r>
              <a:rPr lang="es-CL" dirty="0" err="1" smtClean="0"/>
              <a:t>Parvularia</a:t>
            </a:r>
            <a:r>
              <a:rPr lang="es-CL" dirty="0" smtClean="0"/>
              <a:t>, Licenciatura </a:t>
            </a:r>
            <a:r>
              <a:rPr lang="es-CL" dirty="0"/>
              <a:t>en </a:t>
            </a:r>
            <a:r>
              <a:rPr lang="es-CL" dirty="0" smtClean="0"/>
              <a:t>Inglés, Licenciatura </a:t>
            </a:r>
            <a:r>
              <a:rPr lang="es-CL" dirty="0"/>
              <a:t>en Lenguaje y </a:t>
            </a:r>
            <a:r>
              <a:rPr lang="es-CL" dirty="0" smtClean="0"/>
              <a:t>Comunicación, Profesor </a:t>
            </a:r>
            <a:r>
              <a:rPr lang="es-CL" dirty="0"/>
              <a:t>en Educación </a:t>
            </a:r>
            <a:r>
              <a:rPr lang="es-CL" dirty="0" smtClean="0"/>
              <a:t>Física, Pedagogía en Educación Diferencial.</a:t>
            </a:r>
            <a:endParaRPr lang="es-CL" dirty="0"/>
          </a:p>
        </p:txBody>
      </p:sp>
      <p:pic>
        <p:nvPicPr>
          <p:cNvPr id="4" name="Marcador de contenid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650" y="447614"/>
            <a:ext cx="1762125" cy="1243074"/>
          </a:xfrm>
          <a:prstGeom prst="rect">
            <a:avLst/>
          </a:prstGeom>
        </p:spPr>
      </p:pic>
    </p:spTree>
    <p:extLst>
      <p:ext uri="{BB962C8B-B14F-4D97-AF65-F5344CB8AC3E}">
        <p14:creationId xmlns:p14="http://schemas.microsoft.com/office/powerpoint/2010/main" val="4079197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35050"/>
          </a:xfrm>
        </p:spPr>
        <p:txBody>
          <a:bodyPr/>
          <a:lstStyle/>
          <a:p>
            <a:r>
              <a:rPr lang="es-CL" b="1" dirty="0" smtClean="0">
                <a:latin typeface="+mn-lt"/>
              </a:rPr>
              <a:t>                          </a:t>
            </a:r>
            <a:r>
              <a:rPr lang="es-CL" b="1" dirty="0" err="1" smtClean="0">
                <a:latin typeface="+mn-lt"/>
              </a:rPr>
              <a:t>Arts</a:t>
            </a:r>
            <a:r>
              <a:rPr lang="es-CL" b="1" dirty="0" smtClean="0">
                <a:latin typeface="+mn-lt"/>
              </a:rPr>
              <a:t> &amp; </a:t>
            </a:r>
            <a:r>
              <a:rPr lang="es-CL" b="1" dirty="0" err="1" smtClean="0">
                <a:latin typeface="+mn-lt"/>
              </a:rPr>
              <a:t>Sciences</a:t>
            </a:r>
            <a:r>
              <a:rPr lang="es-CL" b="1" dirty="0" smtClean="0">
                <a:latin typeface="+mn-lt"/>
              </a:rPr>
              <a:t> 1/13</a:t>
            </a:r>
            <a:endParaRPr lang="es-CL" b="1" dirty="0">
              <a:latin typeface="+mn-lt"/>
            </a:endParaRPr>
          </a:p>
        </p:txBody>
      </p:sp>
      <p:pic>
        <p:nvPicPr>
          <p:cNvPr id="5" name="Marcador de conteni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24014" y="365125"/>
            <a:ext cx="1219200" cy="1035050"/>
          </a:xfrm>
        </p:spPr>
      </p:pic>
      <p:sp>
        <p:nvSpPr>
          <p:cNvPr id="6" name="Rectángulo 5"/>
          <p:cNvSpPr/>
          <p:nvPr/>
        </p:nvSpPr>
        <p:spPr>
          <a:xfrm>
            <a:off x="969168" y="1441132"/>
            <a:ext cx="10689431" cy="4883388"/>
          </a:xfrm>
          <a:prstGeom prst="rect">
            <a:avLst/>
          </a:prstGeom>
        </p:spPr>
        <p:txBody>
          <a:bodyPr wrap="square">
            <a:spAutoFit/>
          </a:bodyPr>
          <a:lstStyle/>
          <a:p>
            <a:pPr marL="457200" indent="-457200" algn="just">
              <a:spcBef>
                <a:spcPts val="380"/>
              </a:spcBef>
              <a:spcAft>
                <a:spcPts val="380"/>
              </a:spcAft>
              <a:buFont typeface="Arial" panose="020B0604020202020204" pitchFamily="34" charset="0"/>
              <a:buChar char="•"/>
            </a:pPr>
            <a:r>
              <a:rPr lang="es-ES" sz="2800" dirty="0">
                <a:latin typeface="Calibri" panose="020F0502020204030204" pitchFamily="34" charset="0"/>
                <a:ea typeface="Times New Roman" panose="02020603050405020304" pitchFamily="18" charset="0"/>
              </a:rPr>
              <a:t>Es una  de las bases de datos más prestigiosa de publicaciones académicas, dentro de las área que cubre se encuentran los </a:t>
            </a:r>
            <a:r>
              <a:rPr lang="es-ES" sz="2800" dirty="0" smtClean="0">
                <a:latin typeface="Calibri" panose="020F0502020204030204" pitchFamily="34" charset="0"/>
                <a:ea typeface="Times New Roman" panose="02020603050405020304" pitchFamily="18" charset="0"/>
              </a:rPr>
              <a:t>siguientes temas</a:t>
            </a:r>
            <a:r>
              <a:rPr lang="es-ES" sz="2800" dirty="0">
                <a:latin typeface="Calibri" panose="020F0502020204030204" pitchFamily="34" charset="0"/>
                <a:ea typeface="Times New Roman" panose="02020603050405020304" pitchFamily="18" charset="0"/>
              </a:rPr>
              <a:t>:  </a:t>
            </a:r>
            <a:r>
              <a:rPr lang="es-ES" sz="2800" dirty="0" smtClean="0">
                <a:latin typeface="Calibri" panose="020F0502020204030204" pitchFamily="34" charset="0"/>
                <a:ea typeface="Calibri" panose="020F0502020204030204" pitchFamily="34" charset="0"/>
              </a:rPr>
              <a:t>Arqueología</a:t>
            </a:r>
            <a:r>
              <a:rPr lang="es-ES" sz="2800" dirty="0">
                <a:latin typeface="Calibri" panose="020F0502020204030204" pitchFamily="34" charset="0"/>
                <a:ea typeface="Calibri" panose="020F0502020204030204" pitchFamily="34" charset="0"/>
              </a:rPr>
              <a:t>, Arte e Historia del Arte, Estudios Clásicos, Educación, Historia, Lenguaje y Literatura, Leyes, Música, Filosofía, Ciencias </a:t>
            </a:r>
            <a:r>
              <a:rPr lang="es-ES" sz="2800" dirty="0" smtClean="0">
                <a:latin typeface="Calibri" panose="020F0502020204030204" pitchFamily="34" charset="0"/>
                <a:ea typeface="Calibri" panose="020F0502020204030204" pitchFamily="34" charset="0"/>
              </a:rPr>
              <a:t>Políticas.</a:t>
            </a:r>
          </a:p>
          <a:p>
            <a:pPr marL="457200" indent="-457200" algn="just">
              <a:buFont typeface="Arial" panose="020B0604020202020204" pitchFamily="34" charset="0"/>
              <a:buChar char="•"/>
            </a:pPr>
            <a:r>
              <a:rPr lang="es-CL" sz="2800" dirty="0" smtClean="0"/>
              <a:t>Antropología, Trabajo Social, Psicología, Derecho, Contador </a:t>
            </a:r>
            <a:r>
              <a:rPr lang="es-CL" sz="2800" dirty="0"/>
              <a:t>Auditor- Contador </a:t>
            </a:r>
            <a:r>
              <a:rPr lang="es-CL" sz="2800" dirty="0" smtClean="0"/>
              <a:t>Público, Diseño Multimedia, Pedagogía </a:t>
            </a:r>
            <a:r>
              <a:rPr lang="es-CL" sz="2800" dirty="0"/>
              <a:t>en Castellano y </a:t>
            </a:r>
            <a:r>
              <a:rPr lang="es-CL" sz="2800" dirty="0" smtClean="0"/>
              <a:t>Comunicación, Pedagogía </a:t>
            </a:r>
            <a:r>
              <a:rPr lang="es-CL" sz="2800" dirty="0"/>
              <a:t>en Educación </a:t>
            </a:r>
            <a:r>
              <a:rPr lang="es-CL" sz="2800" dirty="0" smtClean="0"/>
              <a:t>Básica, Pedagogía </a:t>
            </a:r>
            <a:r>
              <a:rPr lang="es-CL" sz="2800" dirty="0"/>
              <a:t>en Historia y </a:t>
            </a:r>
            <a:r>
              <a:rPr lang="es-CL" sz="2800" dirty="0" smtClean="0"/>
              <a:t>Geografía, Pedagogía </a:t>
            </a:r>
            <a:r>
              <a:rPr lang="es-CL" sz="2800" dirty="0"/>
              <a:t>en </a:t>
            </a:r>
            <a:r>
              <a:rPr lang="es-CL" sz="2800" dirty="0" smtClean="0"/>
              <a:t>Inglés, Educación </a:t>
            </a:r>
            <a:r>
              <a:rPr lang="es-CL" sz="2800" dirty="0" err="1" smtClean="0"/>
              <a:t>Parvularia</a:t>
            </a:r>
            <a:r>
              <a:rPr lang="es-CL" sz="2800" dirty="0" smtClean="0"/>
              <a:t>, Licenciatura </a:t>
            </a:r>
            <a:r>
              <a:rPr lang="es-CL" sz="2800" dirty="0"/>
              <a:t>en </a:t>
            </a:r>
            <a:r>
              <a:rPr lang="es-CL" sz="2800" dirty="0" smtClean="0"/>
              <a:t>Inglés, Licenciatura </a:t>
            </a:r>
            <a:r>
              <a:rPr lang="es-CL" sz="2800" dirty="0"/>
              <a:t>en Lenguaje y </a:t>
            </a:r>
            <a:r>
              <a:rPr lang="es-CL" sz="2800" dirty="0" smtClean="0"/>
              <a:t>Comunicación, Profesor </a:t>
            </a:r>
            <a:r>
              <a:rPr lang="es-CL" sz="2800" dirty="0"/>
              <a:t>en Educación </a:t>
            </a:r>
            <a:r>
              <a:rPr lang="es-CL" sz="2800" dirty="0" smtClean="0"/>
              <a:t>Física, Pedagogía en Educación Diferencial.</a:t>
            </a:r>
            <a:endParaRPr lang="es-CL" sz="2800" dirty="0"/>
          </a:p>
        </p:txBody>
      </p:sp>
    </p:spTree>
    <p:extLst>
      <p:ext uri="{BB962C8B-B14F-4D97-AF65-F5344CB8AC3E}">
        <p14:creationId xmlns:p14="http://schemas.microsoft.com/office/powerpoint/2010/main" val="1919539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35050"/>
          </a:xfrm>
        </p:spPr>
        <p:txBody>
          <a:bodyPr/>
          <a:lstStyle/>
          <a:p>
            <a:r>
              <a:rPr lang="es-CL" b="1" dirty="0" smtClean="0">
                <a:latin typeface="+mn-lt"/>
              </a:rPr>
              <a:t>                          </a:t>
            </a:r>
            <a:r>
              <a:rPr lang="es-CL" b="1" dirty="0" err="1" smtClean="0">
                <a:latin typeface="+mn-lt"/>
              </a:rPr>
              <a:t>Life</a:t>
            </a:r>
            <a:r>
              <a:rPr lang="es-CL" b="1" dirty="0" smtClean="0">
                <a:latin typeface="+mn-lt"/>
              </a:rPr>
              <a:t> </a:t>
            </a:r>
            <a:r>
              <a:rPr lang="es-CL" b="1" dirty="0" err="1" smtClean="0">
                <a:latin typeface="+mn-lt"/>
              </a:rPr>
              <a:t>Sciences</a:t>
            </a:r>
            <a:endParaRPr lang="es-CL" b="1" dirty="0">
              <a:latin typeface="+mn-lt"/>
            </a:endParaRPr>
          </a:p>
        </p:txBody>
      </p:sp>
      <p:pic>
        <p:nvPicPr>
          <p:cNvPr id="5" name="Marcador de conteni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24014" y="365125"/>
            <a:ext cx="1219200" cy="1035050"/>
          </a:xfrm>
        </p:spPr>
      </p:pic>
      <p:sp>
        <p:nvSpPr>
          <p:cNvPr id="6" name="Rectángulo 5"/>
          <p:cNvSpPr/>
          <p:nvPr/>
        </p:nvSpPr>
        <p:spPr>
          <a:xfrm>
            <a:off x="1100139" y="1514476"/>
            <a:ext cx="10253662" cy="4185761"/>
          </a:xfrm>
          <a:prstGeom prst="rect">
            <a:avLst/>
          </a:prstGeom>
        </p:spPr>
        <p:txBody>
          <a:bodyPr wrap="square">
            <a:spAutoFit/>
          </a:bodyPr>
          <a:lstStyle/>
          <a:p>
            <a:pPr marL="457200" indent="-457200" algn="just">
              <a:spcBef>
                <a:spcPts val="380"/>
              </a:spcBef>
              <a:spcAft>
                <a:spcPts val="380"/>
              </a:spcAft>
              <a:buFont typeface="Arial" panose="020B0604020202020204" pitchFamily="34" charset="0"/>
              <a:buChar char="•"/>
            </a:pPr>
            <a:r>
              <a:rPr lang="es-ES" sz="3200" dirty="0" smtClean="0">
                <a:latin typeface="Calibri" panose="020F0502020204030204" pitchFamily="34" charset="0"/>
              </a:rPr>
              <a:t>C</a:t>
            </a:r>
            <a:r>
              <a:rPr lang="es-CL" sz="3200" dirty="0" err="1" smtClean="0"/>
              <a:t>omprende</a:t>
            </a:r>
            <a:r>
              <a:rPr lang="es-CL" sz="3200" dirty="0" smtClean="0"/>
              <a:t> </a:t>
            </a:r>
            <a:r>
              <a:rPr lang="es-CL" sz="3200" dirty="0"/>
              <a:t>la mayor colección de revistas en el campo de las ciencias, y una amplia cobertura de las ciencias de la salud. Las disciplinas incluyen la ciencia acuática, la botánica, la biología del desarrollo y celular, ecología, paleontología y zoología</a:t>
            </a:r>
            <a:r>
              <a:rPr lang="es-CL" sz="3200" dirty="0" smtClean="0"/>
              <a:t>.</a:t>
            </a:r>
          </a:p>
          <a:p>
            <a:pPr algn="just">
              <a:spcBef>
                <a:spcPts val="380"/>
              </a:spcBef>
              <a:spcAft>
                <a:spcPts val="380"/>
              </a:spcAft>
            </a:pPr>
            <a:endParaRPr lang="es-ES" sz="3200" dirty="0" smtClean="0">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r>
              <a:rPr lang="es-ES" sz="3200" dirty="0" smtClean="0"/>
              <a:t>Pedagogía en </a:t>
            </a:r>
            <a:r>
              <a:rPr lang="es-ES" sz="3200" dirty="0"/>
              <a:t>Biología y Ciencias </a:t>
            </a:r>
            <a:r>
              <a:rPr lang="es-ES" sz="3200" dirty="0" smtClean="0"/>
              <a:t>Naturales, Químico Laboratorista, Ingeniería Químico Ambiental, Agronomía.</a:t>
            </a:r>
            <a:endParaRPr lang="es-CL" sz="3200" dirty="0"/>
          </a:p>
        </p:txBody>
      </p:sp>
    </p:spTree>
    <p:extLst>
      <p:ext uri="{BB962C8B-B14F-4D97-AF65-F5344CB8AC3E}">
        <p14:creationId xmlns:p14="http://schemas.microsoft.com/office/powerpoint/2010/main" val="2019939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35050"/>
          </a:xfrm>
        </p:spPr>
        <p:txBody>
          <a:bodyPr/>
          <a:lstStyle/>
          <a:p>
            <a:r>
              <a:rPr lang="es-CL" b="1" dirty="0" smtClean="0">
                <a:latin typeface="+mn-lt"/>
              </a:rPr>
              <a:t>                          Business IV</a:t>
            </a:r>
            <a:endParaRPr lang="es-CL" b="1" dirty="0">
              <a:latin typeface="+mn-lt"/>
            </a:endParaRPr>
          </a:p>
        </p:txBody>
      </p:sp>
      <p:pic>
        <p:nvPicPr>
          <p:cNvPr id="5" name="Marcador de contenid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24014" y="365125"/>
            <a:ext cx="1219200" cy="1035050"/>
          </a:xfrm>
        </p:spPr>
      </p:pic>
      <p:sp>
        <p:nvSpPr>
          <p:cNvPr id="6" name="Rectángulo 5"/>
          <p:cNvSpPr/>
          <p:nvPr/>
        </p:nvSpPr>
        <p:spPr>
          <a:xfrm>
            <a:off x="1100139" y="1514476"/>
            <a:ext cx="10253662" cy="4985980"/>
          </a:xfrm>
          <a:prstGeom prst="rect">
            <a:avLst/>
          </a:prstGeom>
        </p:spPr>
        <p:txBody>
          <a:bodyPr wrap="square">
            <a:spAutoFit/>
          </a:bodyPr>
          <a:lstStyle/>
          <a:p>
            <a:pPr marL="457200" indent="-457200" algn="just">
              <a:spcBef>
                <a:spcPts val="380"/>
              </a:spcBef>
              <a:spcAft>
                <a:spcPts val="380"/>
              </a:spcAft>
              <a:buFont typeface="Arial" panose="020B0604020202020204" pitchFamily="34" charset="0"/>
              <a:buChar char="•"/>
            </a:pPr>
            <a:r>
              <a:rPr lang="es-CL" sz="2800" dirty="0" smtClean="0"/>
              <a:t>La </a:t>
            </a:r>
            <a:r>
              <a:rPr lang="es-CL" sz="2800" dirty="0"/>
              <a:t>colección Business IV,  se centra en los principales campos como economía, administración, relaciones industriales y finanzas, con un amplio alcance internacional. La colección también tiene títulos destacados en microeconomía (especialmente economía del comportamiento, laboral, de salud, urbana y del desarrollo) y administración (incluida administración de la cadena de suministro y ciencia de la toma de decisiones).</a:t>
            </a:r>
            <a:endParaRPr lang="es-CL" sz="2800" dirty="0" smtClean="0"/>
          </a:p>
          <a:p>
            <a:pPr algn="just">
              <a:spcBef>
                <a:spcPts val="380"/>
              </a:spcBef>
              <a:spcAft>
                <a:spcPts val="380"/>
              </a:spcAft>
            </a:pPr>
            <a:endParaRPr lang="es-ES" sz="2800" dirty="0" smtClean="0">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r>
              <a:rPr lang="es-CL" sz="2800" dirty="0" smtClean="0"/>
              <a:t>Ingeniería </a:t>
            </a:r>
            <a:r>
              <a:rPr lang="es-CL" sz="2800" dirty="0"/>
              <a:t>Civil </a:t>
            </a:r>
            <a:r>
              <a:rPr lang="es-CL" sz="2800" dirty="0" smtClean="0"/>
              <a:t>Industrial, Contador </a:t>
            </a:r>
            <a:r>
              <a:rPr lang="es-CL" sz="2800" dirty="0"/>
              <a:t>Auditor- Contador </a:t>
            </a:r>
            <a:r>
              <a:rPr lang="es-CL" sz="2800" dirty="0" smtClean="0"/>
              <a:t>Público, Ingeniería Comercial, Ingeniería en </a:t>
            </a:r>
            <a:r>
              <a:rPr lang="es-CL" sz="2800" dirty="0"/>
              <a:t>Información y Control de </a:t>
            </a:r>
            <a:r>
              <a:rPr lang="es-CL" sz="2800" dirty="0" smtClean="0"/>
              <a:t>Gestión.</a:t>
            </a:r>
            <a:endParaRPr lang="es-CL" sz="2800" dirty="0"/>
          </a:p>
        </p:txBody>
      </p:sp>
    </p:spTree>
    <p:extLst>
      <p:ext uri="{BB962C8B-B14F-4D97-AF65-F5344CB8AC3E}">
        <p14:creationId xmlns:p14="http://schemas.microsoft.com/office/powerpoint/2010/main" val="1571768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r>
              <a:rPr lang="es-CL" sz="6000" b="1" dirty="0" smtClean="0">
                <a:latin typeface="+mn-lt"/>
              </a:rPr>
              <a:t>IEEE</a:t>
            </a:r>
            <a:endParaRPr lang="es-CL" sz="6000"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9675" y="599281"/>
            <a:ext cx="3676650" cy="1047750"/>
          </a:xfrm>
        </p:spPr>
      </p:pic>
      <p:sp>
        <p:nvSpPr>
          <p:cNvPr id="5" name="Rectángulo 4"/>
          <p:cNvSpPr/>
          <p:nvPr/>
        </p:nvSpPr>
        <p:spPr>
          <a:xfrm>
            <a:off x="838200" y="1881188"/>
            <a:ext cx="10177463" cy="4665380"/>
          </a:xfrm>
          <a:prstGeom prst="rect">
            <a:avLst/>
          </a:prstGeom>
        </p:spPr>
        <p:txBody>
          <a:bodyPr wrap="square">
            <a:spAutoFit/>
          </a:bodyPr>
          <a:lstStyle/>
          <a:p>
            <a:pPr marL="457200" indent="-457200" algn="just">
              <a:spcBef>
                <a:spcPts val="1135"/>
              </a:spcBef>
              <a:spcAft>
                <a:spcPts val="1135"/>
              </a:spcAft>
              <a:buFont typeface="Arial" panose="020B0604020202020204" pitchFamily="34" charset="0"/>
              <a:buChar char="•"/>
            </a:pPr>
            <a:r>
              <a:rPr lang="es-ES" sz="3200" dirty="0">
                <a:latin typeface="Calibri" panose="020F0502020204030204" pitchFamily="34" charset="0"/>
                <a:ea typeface="Times New Roman" panose="02020603050405020304" pitchFamily="18" charset="0"/>
              </a:rPr>
              <a:t>Esta b</a:t>
            </a:r>
            <a:r>
              <a:rPr lang="es-CL" sz="3200" dirty="0">
                <a:latin typeface="Calibri" panose="020F0502020204030204" pitchFamily="34" charset="0"/>
                <a:ea typeface="Times New Roman" panose="02020603050405020304" pitchFamily="18" charset="0"/>
              </a:rPr>
              <a:t>ase de datos es producida y distribuida por el </a:t>
            </a:r>
            <a:r>
              <a:rPr lang="es-CL" sz="3200" dirty="0" err="1">
                <a:latin typeface="Calibri" panose="020F0502020204030204" pitchFamily="34" charset="0"/>
                <a:ea typeface="Times New Roman" panose="02020603050405020304" pitchFamily="18" charset="0"/>
              </a:rPr>
              <a:t>Institute</a:t>
            </a:r>
            <a:r>
              <a:rPr lang="es-CL" sz="3200" dirty="0">
                <a:latin typeface="Calibri" panose="020F0502020204030204" pitchFamily="34" charset="0"/>
                <a:ea typeface="Times New Roman" panose="02020603050405020304" pitchFamily="18" charset="0"/>
              </a:rPr>
              <a:t> of </a:t>
            </a:r>
            <a:r>
              <a:rPr lang="es-CL" sz="3200" dirty="0" err="1">
                <a:latin typeface="Calibri" panose="020F0502020204030204" pitchFamily="34" charset="0"/>
                <a:ea typeface="Times New Roman" panose="02020603050405020304" pitchFamily="18" charset="0"/>
              </a:rPr>
              <a:t>Electrical</a:t>
            </a:r>
            <a:r>
              <a:rPr lang="es-CL" sz="3200" dirty="0">
                <a:latin typeface="Calibri" panose="020F0502020204030204" pitchFamily="34" charset="0"/>
                <a:ea typeface="Times New Roman" panose="02020603050405020304" pitchFamily="18" charset="0"/>
              </a:rPr>
              <a:t> and </a:t>
            </a:r>
            <a:r>
              <a:rPr lang="es-CL" sz="3200" dirty="0" err="1">
                <a:latin typeface="Calibri" panose="020F0502020204030204" pitchFamily="34" charset="0"/>
                <a:ea typeface="Times New Roman" panose="02020603050405020304" pitchFamily="18" charset="0"/>
              </a:rPr>
              <a:t>Electronics</a:t>
            </a:r>
            <a:r>
              <a:rPr lang="es-CL" sz="3200" dirty="0">
                <a:latin typeface="Calibri" panose="020F0502020204030204" pitchFamily="34" charset="0"/>
                <a:ea typeface="Times New Roman" panose="02020603050405020304" pitchFamily="18" charset="0"/>
              </a:rPr>
              <a:t> </a:t>
            </a:r>
            <a:r>
              <a:rPr lang="es-CL" sz="3200" dirty="0" err="1">
                <a:latin typeface="Calibri" panose="020F0502020204030204" pitchFamily="34" charset="0"/>
                <a:ea typeface="Times New Roman" panose="02020603050405020304" pitchFamily="18" charset="0"/>
              </a:rPr>
              <a:t>Engineers</a:t>
            </a:r>
            <a:r>
              <a:rPr lang="es-CL" sz="3200" dirty="0">
                <a:latin typeface="Calibri" panose="020F0502020204030204" pitchFamily="34" charset="0"/>
                <a:ea typeface="Times New Roman" panose="02020603050405020304" pitchFamily="18" charset="0"/>
              </a:rPr>
              <a:t>, (IEEE), que permite la búsqueda y recuperación del texto completo de publicaciones de este instituto</a:t>
            </a:r>
            <a:r>
              <a:rPr lang="es-CL" sz="3200" dirty="0" smtClean="0">
                <a:latin typeface="Calibri" panose="020F0502020204030204" pitchFamily="34" charset="0"/>
                <a:ea typeface="Times New Roman" panose="02020603050405020304" pitchFamily="18" charset="0"/>
              </a:rPr>
              <a:t>.</a:t>
            </a:r>
            <a:endParaRPr lang="es-CL" sz="3200" dirty="0">
              <a:latin typeface="Calibri" panose="020F0502020204030204" pitchFamily="34" charset="0"/>
              <a:ea typeface="Times New Roman" panose="02020603050405020304" pitchFamily="18" charset="0"/>
            </a:endParaRPr>
          </a:p>
          <a:p>
            <a:pPr marL="457200" indent="-457200" algn="just">
              <a:buFont typeface="Arial" panose="020B0604020202020204" pitchFamily="34" charset="0"/>
              <a:buChar char="•"/>
            </a:pPr>
            <a:r>
              <a:rPr lang="es-CL" sz="3200" dirty="0"/>
              <a:t>Ingeniería Civil </a:t>
            </a:r>
            <a:r>
              <a:rPr lang="es-CL" sz="3200" dirty="0" smtClean="0"/>
              <a:t>Mecánica, Ingeniería Ejecución Mecánica, Ingeniería Mecatrónica, Ingeniería </a:t>
            </a:r>
            <a:r>
              <a:rPr lang="es-CL" sz="3200" dirty="0"/>
              <a:t>Civil </a:t>
            </a:r>
            <a:r>
              <a:rPr lang="es-CL" sz="3200" dirty="0" smtClean="0"/>
              <a:t>Industrial, Ingeniería </a:t>
            </a:r>
            <a:r>
              <a:rPr lang="es-CL" sz="3200" dirty="0"/>
              <a:t>Civil Computación e </a:t>
            </a:r>
            <a:r>
              <a:rPr lang="es-CL" sz="3200" dirty="0" smtClean="0"/>
              <a:t>Informática, Ingeniería </a:t>
            </a:r>
            <a:r>
              <a:rPr lang="es-CL" sz="3200" dirty="0"/>
              <a:t>Civil </a:t>
            </a:r>
            <a:r>
              <a:rPr lang="es-CL" sz="3200" dirty="0" smtClean="0"/>
              <a:t>Eléctrica, Ingeniería </a:t>
            </a:r>
            <a:r>
              <a:rPr lang="es-CL" sz="3200" dirty="0"/>
              <a:t>Civil </a:t>
            </a:r>
            <a:r>
              <a:rPr lang="es-CL" sz="3200" dirty="0" smtClean="0"/>
              <a:t>Electrónica, Ingeniería </a:t>
            </a:r>
            <a:r>
              <a:rPr lang="es-CL" sz="3200" dirty="0"/>
              <a:t>de Ejecución </a:t>
            </a:r>
            <a:r>
              <a:rPr lang="es-CL" sz="3200" dirty="0" smtClean="0"/>
              <a:t>Eléctrica, Ingeniería </a:t>
            </a:r>
            <a:r>
              <a:rPr lang="es-CL" sz="3200" dirty="0"/>
              <a:t>de Ejecución </a:t>
            </a:r>
            <a:r>
              <a:rPr lang="es-CL" sz="3200" dirty="0" smtClean="0"/>
              <a:t>Electrónica.</a:t>
            </a:r>
            <a:endParaRPr lang="es-CL"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34725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latin typeface="+mn-lt"/>
              </a:rPr>
              <a:t>                                 </a:t>
            </a:r>
            <a:r>
              <a:rPr lang="es-CL" b="1" dirty="0" err="1" smtClean="0">
                <a:latin typeface="+mn-lt"/>
              </a:rPr>
              <a:t>Science</a:t>
            </a:r>
            <a:r>
              <a:rPr lang="es-CL" b="1" dirty="0" smtClean="0">
                <a:latin typeface="+mn-lt"/>
              </a:rPr>
              <a:t> </a:t>
            </a:r>
            <a:r>
              <a:rPr lang="es-CL" b="1" dirty="0" err="1" smtClean="0">
                <a:latin typeface="+mn-lt"/>
              </a:rPr>
              <a:t>Direct</a:t>
            </a:r>
            <a:endParaRPr lang="es-CL" b="1" dirty="0">
              <a:latin typeface="+mn-lt"/>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60706" y="766483"/>
            <a:ext cx="2493269" cy="551330"/>
          </a:xfrm>
        </p:spPr>
      </p:pic>
      <p:sp>
        <p:nvSpPr>
          <p:cNvPr id="5" name="Rectángulo 4"/>
          <p:cNvSpPr/>
          <p:nvPr/>
        </p:nvSpPr>
        <p:spPr>
          <a:xfrm>
            <a:off x="838201" y="1842247"/>
            <a:ext cx="9583270" cy="2677656"/>
          </a:xfrm>
          <a:prstGeom prst="rect">
            <a:avLst/>
          </a:prstGeom>
        </p:spPr>
        <p:txBody>
          <a:bodyPr wrap="square">
            <a:spAutoFit/>
          </a:bodyPr>
          <a:lstStyle/>
          <a:p>
            <a:pPr marL="285750" indent="-285750" algn="just">
              <a:buFont typeface="Arial" panose="020B0604020202020204" pitchFamily="34" charset="0"/>
              <a:buChar char="•"/>
            </a:pPr>
            <a:r>
              <a:rPr lang="es-CL" sz="2800" dirty="0" smtClean="0">
                <a:latin typeface="Helvetica" panose="020B0604020202020204" pitchFamily="34" charset="0"/>
              </a:rPr>
              <a:t>Ofrece </a:t>
            </a:r>
            <a:r>
              <a:rPr lang="es-CL" sz="2800" dirty="0">
                <a:latin typeface="Helvetica" panose="020B0604020202020204" pitchFamily="34" charset="0"/>
              </a:rPr>
              <a:t>acceso al texto completo de alrededor de mil 700 publicaciones periódicas en las áreas científica, médica y técnica pertenecientes al Grupo </a:t>
            </a:r>
            <a:r>
              <a:rPr lang="es-CL" sz="2800" dirty="0" err="1">
                <a:latin typeface="Helvetica" panose="020B0604020202020204" pitchFamily="34" charset="0"/>
              </a:rPr>
              <a:t>Elsevier</a:t>
            </a:r>
            <a:r>
              <a:rPr lang="es-CL" sz="2800" dirty="0" smtClean="0">
                <a:latin typeface="Helvetica" panose="020B0604020202020204" pitchFamily="34" charset="0"/>
              </a:rPr>
              <a:t>.</a:t>
            </a:r>
          </a:p>
          <a:p>
            <a:pPr algn="just"/>
            <a:endParaRPr lang="es-CL" sz="2800" dirty="0" smtClean="0">
              <a:latin typeface="Helvetica" panose="020B0604020202020204" pitchFamily="34" charset="0"/>
            </a:endParaRPr>
          </a:p>
          <a:p>
            <a:pPr algn="just"/>
            <a:endParaRPr lang="es-CL" sz="2800" dirty="0">
              <a:latin typeface="Helvetica" panose="020B0604020202020204" pitchFamily="34" charset="0"/>
            </a:endParaRPr>
          </a:p>
          <a:p>
            <a:pPr marL="285750" indent="-285750" algn="just">
              <a:buFont typeface="Arial" panose="020B0604020202020204" pitchFamily="34" charset="0"/>
              <a:buChar char="•"/>
            </a:pPr>
            <a:r>
              <a:rPr lang="es-CL" sz="2800" dirty="0" smtClean="0">
                <a:latin typeface="Helvetica" panose="020B0604020202020204" pitchFamily="34" charset="0"/>
              </a:rPr>
              <a:t>Multidisciplinaria</a:t>
            </a:r>
            <a:r>
              <a:rPr lang="es-CL" sz="2800" b="1" dirty="0" smtClean="0">
                <a:latin typeface="Helvetica" panose="020B0604020202020204" pitchFamily="34" charset="0"/>
              </a:rPr>
              <a:t>.</a:t>
            </a:r>
            <a:endParaRPr lang="es-CL" sz="2800" b="1" dirty="0"/>
          </a:p>
        </p:txBody>
      </p:sp>
    </p:spTree>
    <p:extLst>
      <p:ext uri="{BB962C8B-B14F-4D97-AF65-F5344CB8AC3E}">
        <p14:creationId xmlns:p14="http://schemas.microsoft.com/office/powerpoint/2010/main" val="3945050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L" sz="4800" b="1" dirty="0" err="1" smtClean="0">
                <a:latin typeface="+mn-lt"/>
              </a:rPr>
              <a:t>Nature</a:t>
            </a:r>
            <a:endParaRPr lang="es-CL" sz="4800" b="1" dirty="0">
              <a:latin typeface="+mn-lt"/>
            </a:endParaRPr>
          </a:p>
        </p:txBody>
      </p:sp>
      <p:sp>
        <p:nvSpPr>
          <p:cNvPr id="3" name="Marcador de contenido 2"/>
          <p:cNvSpPr>
            <a:spLocks noGrp="1"/>
          </p:cNvSpPr>
          <p:nvPr>
            <p:ph idx="1"/>
          </p:nvPr>
        </p:nvSpPr>
        <p:spPr/>
        <p:txBody>
          <a:bodyPr>
            <a:normAutofit/>
          </a:bodyPr>
          <a:lstStyle/>
          <a:p>
            <a:pPr algn="just"/>
            <a:r>
              <a:rPr lang="es-CL" dirty="0"/>
              <a:t>Acceso a la versión semanal en línea </a:t>
            </a:r>
            <a:r>
              <a:rPr lang="es-CL" dirty="0" smtClean="0"/>
              <a:t>de</a:t>
            </a:r>
            <a:r>
              <a:rPr lang="es-CL" dirty="0"/>
              <a:t> </a:t>
            </a:r>
            <a:r>
              <a:rPr lang="es-CL" dirty="0" err="1" smtClean="0"/>
              <a:t>Nature</a:t>
            </a:r>
            <a:r>
              <a:rPr lang="es-CL" dirty="0" smtClean="0"/>
              <a:t> Magazine</a:t>
            </a:r>
            <a:r>
              <a:rPr lang="es-CL" dirty="0"/>
              <a:t> y a sus 30 revistas asociadas, disponibles en texto completo.</a:t>
            </a:r>
            <a:br>
              <a:rPr lang="es-CL" dirty="0"/>
            </a:br>
            <a:r>
              <a:rPr lang="es-CL" dirty="0" err="1"/>
              <a:t>Nature</a:t>
            </a:r>
            <a:r>
              <a:rPr lang="es-CL" dirty="0"/>
              <a:t> es una de las publicaciones científicas más apreciadas por la comunidad de investigadores debido al alto factor de impacto de sus </a:t>
            </a:r>
            <a:r>
              <a:rPr lang="es-CL" dirty="0" smtClean="0"/>
              <a:t>artículos.</a:t>
            </a:r>
          </a:p>
          <a:p>
            <a:pPr algn="just"/>
            <a:endParaRPr lang="es-CL" dirty="0"/>
          </a:p>
          <a:p>
            <a:pPr algn="just"/>
            <a:r>
              <a:rPr lang="es-ES" dirty="0"/>
              <a:t>Pedagogía en Física y </a:t>
            </a:r>
            <a:r>
              <a:rPr lang="es-ES" dirty="0" smtClean="0"/>
              <a:t>Matemática, Pedagogía </a:t>
            </a:r>
            <a:r>
              <a:rPr lang="es-ES" dirty="0"/>
              <a:t>en </a:t>
            </a:r>
            <a:r>
              <a:rPr lang="es-ES" dirty="0" smtClean="0"/>
              <a:t>Matemática, Pedagogía en </a:t>
            </a:r>
            <a:r>
              <a:rPr lang="es-ES" dirty="0"/>
              <a:t>Biología y Ciencias </a:t>
            </a:r>
            <a:r>
              <a:rPr lang="es-ES" dirty="0" smtClean="0"/>
              <a:t>Naturales, Ingeniería </a:t>
            </a:r>
            <a:r>
              <a:rPr lang="es-ES" dirty="0"/>
              <a:t>Químico </a:t>
            </a:r>
            <a:r>
              <a:rPr lang="es-ES" dirty="0" smtClean="0"/>
              <a:t>Ambiental, Químico Laboratorista.</a:t>
            </a:r>
            <a:endParaRPr lang="es-CL" dirty="0"/>
          </a:p>
          <a:p>
            <a:endParaRPr lang="es-CL"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529" y="365125"/>
            <a:ext cx="2447365" cy="1325563"/>
          </a:xfrm>
          <a:prstGeom prst="rect">
            <a:avLst/>
          </a:prstGeom>
        </p:spPr>
      </p:pic>
    </p:spTree>
    <p:extLst>
      <p:ext uri="{BB962C8B-B14F-4D97-AF65-F5344CB8AC3E}">
        <p14:creationId xmlns:p14="http://schemas.microsoft.com/office/powerpoint/2010/main" val="980919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b="1" dirty="0" smtClean="0">
                <a:latin typeface="+mn-lt"/>
              </a:rPr>
              <a:t>                               </a:t>
            </a:r>
            <a:r>
              <a:rPr lang="es-CL" b="1" dirty="0" err="1" smtClean="0">
                <a:latin typeface="+mn-lt"/>
              </a:rPr>
              <a:t>SpringerLink</a:t>
            </a:r>
            <a:endParaRPr lang="es-CL" b="1" dirty="0">
              <a:latin typeface="+mn-lt"/>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470647"/>
            <a:ext cx="2309846" cy="1220041"/>
          </a:xfrm>
        </p:spPr>
      </p:pic>
      <p:sp>
        <p:nvSpPr>
          <p:cNvPr id="5" name="Rectángulo 4"/>
          <p:cNvSpPr/>
          <p:nvPr/>
        </p:nvSpPr>
        <p:spPr>
          <a:xfrm>
            <a:off x="1089213" y="2084294"/>
            <a:ext cx="9722222" cy="4093428"/>
          </a:xfrm>
          <a:prstGeom prst="rect">
            <a:avLst/>
          </a:prstGeom>
        </p:spPr>
        <p:txBody>
          <a:bodyPr wrap="square">
            <a:spAutoFit/>
          </a:bodyPr>
          <a:lstStyle/>
          <a:p>
            <a:pPr marL="457200" indent="-457200" algn="just">
              <a:buFont typeface="Arial" panose="020B0604020202020204" pitchFamily="34" charset="0"/>
              <a:buChar char="•"/>
            </a:pPr>
            <a:r>
              <a:rPr lang="es-CL" sz="3200" dirty="0">
                <a:latin typeface="Calibri" panose="020F0502020204030204" pitchFamily="34" charset="0"/>
                <a:ea typeface="Calibri" panose="020F0502020204030204" pitchFamily="34" charset="0"/>
              </a:rPr>
              <a:t>Base de datos multidisciplinaria que abarca alrededor de 1.300 publicaciones periódicas</a:t>
            </a:r>
            <a:r>
              <a:rPr lang="es-CL" sz="3200" dirty="0" smtClean="0">
                <a:latin typeface="Calibri" panose="020F0502020204030204" pitchFamily="34" charset="0"/>
                <a:ea typeface="Calibri" panose="020F0502020204030204" pitchFamily="34" charset="0"/>
              </a:rPr>
              <a:t>. </a:t>
            </a:r>
            <a:r>
              <a:rPr lang="es-CL" sz="3200" dirty="0"/>
              <a:t>El rango disciplinario de la colección incluye ciencia, medicina y tecnología</a:t>
            </a:r>
            <a:r>
              <a:rPr lang="es-CL" sz="3200" dirty="0" smtClean="0"/>
              <a:t>.</a:t>
            </a:r>
          </a:p>
          <a:p>
            <a:pPr marL="457200" indent="-457200" algn="just">
              <a:buFont typeface="Arial" panose="020B0604020202020204" pitchFamily="34" charset="0"/>
              <a:buChar char="•"/>
            </a:pPr>
            <a:endParaRPr lang="es-CL" sz="3200" dirty="0"/>
          </a:p>
          <a:p>
            <a:pPr marL="457200" indent="-457200" algn="just">
              <a:buFont typeface="Arial" panose="020B0604020202020204" pitchFamily="34" charset="0"/>
              <a:buChar char="•"/>
            </a:pPr>
            <a:r>
              <a:rPr lang="es-CL" sz="3200" dirty="0" smtClean="0"/>
              <a:t>Multidisciplinaria.</a:t>
            </a:r>
          </a:p>
          <a:p>
            <a:pPr marL="457200" indent="-457200" algn="just">
              <a:buFont typeface="Arial" panose="020B0604020202020204" pitchFamily="34" charset="0"/>
              <a:buChar char="•"/>
            </a:pPr>
            <a:endParaRPr lang="es-CL" sz="3200" dirty="0" smtClean="0"/>
          </a:p>
          <a:p>
            <a:endParaRPr lang="es-CL" dirty="0" smtClean="0">
              <a:latin typeface="Calibri" panose="020F0502020204030204" pitchFamily="34" charset="0"/>
              <a:ea typeface="Calibri" panose="020F0502020204030204" pitchFamily="34" charset="0"/>
            </a:endParaRPr>
          </a:p>
          <a:p>
            <a:endParaRPr lang="es-CL" dirty="0"/>
          </a:p>
        </p:txBody>
      </p:sp>
    </p:spTree>
    <p:extLst>
      <p:ext uri="{BB962C8B-B14F-4D97-AF65-F5344CB8AC3E}">
        <p14:creationId xmlns:p14="http://schemas.microsoft.com/office/powerpoint/2010/main" val="372954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Wiley</a:t>
            </a:r>
            <a:endParaRPr lang="es-CL" b="1" dirty="0">
              <a:latin typeface="+mn-lt"/>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365124"/>
            <a:ext cx="1941217" cy="1325563"/>
          </a:xfrm>
        </p:spPr>
      </p:pic>
      <p:sp>
        <p:nvSpPr>
          <p:cNvPr id="5" name="Rectángulo 4"/>
          <p:cNvSpPr/>
          <p:nvPr/>
        </p:nvSpPr>
        <p:spPr>
          <a:xfrm>
            <a:off x="1062318" y="1842247"/>
            <a:ext cx="9991164" cy="3323987"/>
          </a:xfrm>
          <a:prstGeom prst="rect">
            <a:avLst/>
          </a:prstGeom>
        </p:spPr>
        <p:txBody>
          <a:bodyPr wrap="square">
            <a:spAutoFit/>
          </a:bodyPr>
          <a:lstStyle/>
          <a:p>
            <a:pPr marL="457200" indent="-457200" algn="just">
              <a:buFont typeface="Arial" panose="020B0604020202020204" pitchFamily="34" charset="0"/>
              <a:buChar char="•"/>
            </a:pPr>
            <a:r>
              <a:rPr lang="es-CL" sz="3200" dirty="0">
                <a:latin typeface="Calibri" panose="020F0502020204030204" pitchFamily="34" charset="0"/>
                <a:ea typeface="Calibri" panose="020F0502020204030204" pitchFamily="34" charset="0"/>
              </a:rPr>
              <a:t>Ofrece más de tres millones de artículos incluidos en mil 400 revistas. Alrededor de la mitad de los títulos se publican en conjunto con asociaciones académicas y profesionales</a:t>
            </a:r>
            <a:r>
              <a:rPr lang="es-CL" sz="3200" dirty="0" smtClean="0">
                <a:latin typeface="Calibri" panose="020F0502020204030204" pitchFamily="34" charset="0"/>
                <a:ea typeface="Calibri" panose="020F0502020204030204" pitchFamily="34" charset="0"/>
              </a:rPr>
              <a:t>.</a:t>
            </a:r>
          </a:p>
          <a:p>
            <a:pPr marL="457200" indent="-457200" algn="just">
              <a:buFont typeface="Arial" panose="020B0604020202020204" pitchFamily="34" charset="0"/>
              <a:buChar char="•"/>
            </a:pPr>
            <a:endParaRPr lang="es-CL" sz="3200" dirty="0">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r>
              <a:rPr lang="es-CL" sz="3200" dirty="0" smtClean="0">
                <a:latin typeface="Calibri" panose="020F0502020204030204" pitchFamily="34" charset="0"/>
                <a:ea typeface="Calibri" panose="020F0502020204030204" pitchFamily="34" charset="0"/>
              </a:rPr>
              <a:t>Multidisciplinaria. </a:t>
            </a:r>
          </a:p>
          <a:p>
            <a:endParaRPr lang="es-CL" dirty="0"/>
          </a:p>
        </p:txBody>
      </p:sp>
    </p:spTree>
    <p:extLst>
      <p:ext uri="{BB962C8B-B14F-4D97-AF65-F5344CB8AC3E}">
        <p14:creationId xmlns:p14="http://schemas.microsoft.com/office/powerpoint/2010/main" val="33921814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smtClean="0">
                <a:latin typeface="+mn-lt"/>
              </a:rPr>
              <a:t>Oxford </a:t>
            </a:r>
            <a:r>
              <a:rPr lang="es-CL" b="1" dirty="0" err="1" smtClean="0">
                <a:latin typeface="+mn-lt"/>
              </a:rPr>
              <a:t>University</a:t>
            </a:r>
            <a:r>
              <a:rPr lang="es-CL" b="1" dirty="0" smtClean="0">
                <a:latin typeface="+mn-lt"/>
              </a:rPr>
              <a:t> </a:t>
            </a:r>
            <a:r>
              <a:rPr lang="es-CL" b="1" dirty="0" err="1" smtClean="0">
                <a:latin typeface="+mn-lt"/>
              </a:rPr>
              <a:t>Press</a:t>
            </a:r>
            <a:endParaRPr lang="es-CL" b="1" dirty="0">
              <a:latin typeface="+mn-lt"/>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365125"/>
            <a:ext cx="2281518" cy="1208181"/>
          </a:xfrm>
        </p:spPr>
      </p:pic>
      <p:sp>
        <p:nvSpPr>
          <p:cNvPr id="5" name="Rectángulo 4"/>
          <p:cNvSpPr/>
          <p:nvPr/>
        </p:nvSpPr>
        <p:spPr>
          <a:xfrm>
            <a:off x="1250575" y="2218766"/>
            <a:ext cx="10475259" cy="4524315"/>
          </a:xfrm>
          <a:prstGeom prst="rect">
            <a:avLst/>
          </a:prstGeom>
        </p:spPr>
        <p:txBody>
          <a:bodyPr wrap="square">
            <a:spAutoFit/>
          </a:bodyPr>
          <a:lstStyle/>
          <a:p>
            <a:pPr marL="457200" indent="-457200" algn="just">
              <a:buFont typeface="Arial" panose="020B0604020202020204" pitchFamily="34" charset="0"/>
              <a:buChar char="•"/>
            </a:pPr>
            <a:r>
              <a:rPr lang="es-CL" sz="3000" dirty="0">
                <a:latin typeface="Calibri" panose="020F0502020204030204" pitchFamily="34" charset="0"/>
                <a:ea typeface="Times New Roman" panose="02020603050405020304" pitchFamily="18" charset="0"/>
              </a:rPr>
              <a:t>Esta base de datos en idioma inglés cuenta con una colección de 306 publicaciones periódicas y  cubre los siguientes temas : Humanidades, leyes, ciencias de la vida, matemáticas y ciencias físicas, medicina y ciencias sociales</a:t>
            </a:r>
            <a:r>
              <a:rPr lang="es-CL" sz="3000" dirty="0" smtClean="0">
                <a:latin typeface="Calibri" panose="020F0502020204030204" pitchFamily="34" charset="0"/>
                <a:ea typeface="Times New Roman" panose="02020603050405020304" pitchFamily="18" charset="0"/>
              </a:rPr>
              <a:t>.</a:t>
            </a:r>
          </a:p>
          <a:p>
            <a:pPr algn="just"/>
            <a:endParaRPr lang="es-CL" sz="3000" dirty="0" smtClean="0">
              <a:latin typeface="Calibri" panose="020F0502020204030204" pitchFamily="34" charset="0"/>
              <a:ea typeface="Times New Roman" panose="02020603050405020304" pitchFamily="18" charset="0"/>
            </a:endParaRPr>
          </a:p>
          <a:p>
            <a:pPr marL="457200" indent="-457200" algn="just">
              <a:buFont typeface="Arial" panose="020B0604020202020204" pitchFamily="34" charset="0"/>
              <a:buChar char="•"/>
            </a:pPr>
            <a:r>
              <a:rPr lang="es-CL" sz="3000" dirty="0" smtClean="0"/>
              <a:t>Antropología, Trabajo Social, Psicología, Derecho, Enfermería, Kinesiología </a:t>
            </a:r>
            <a:r>
              <a:rPr lang="es-CL" sz="3000" dirty="0"/>
              <a:t>y </a:t>
            </a:r>
            <a:r>
              <a:rPr lang="es-CL" sz="3000" dirty="0" smtClean="0"/>
              <a:t>Rehabilitación, Nutrición </a:t>
            </a:r>
            <a:r>
              <a:rPr lang="es-CL" sz="3000" dirty="0"/>
              <a:t>y </a:t>
            </a:r>
            <a:r>
              <a:rPr lang="es-CL" sz="3000" dirty="0" smtClean="0"/>
              <a:t>Dietética, Obstetricia </a:t>
            </a:r>
            <a:r>
              <a:rPr lang="es-CL" sz="3000" dirty="0"/>
              <a:t>y </a:t>
            </a:r>
            <a:r>
              <a:rPr lang="es-CL" sz="3000" dirty="0" smtClean="0"/>
              <a:t>Puericultura, Tecnología Médica, Pedagogía </a:t>
            </a:r>
            <a:r>
              <a:rPr lang="es-CL" sz="3000" dirty="0"/>
              <a:t>en </a:t>
            </a:r>
            <a:r>
              <a:rPr lang="es-CL" sz="3000" dirty="0" smtClean="0"/>
              <a:t> Matemática, Pedagogía en Física y Matemática, Medicina.</a:t>
            </a:r>
          </a:p>
          <a:p>
            <a:pPr marL="457200" indent="-457200" algn="just">
              <a:buFont typeface="Arial" panose="020B0604020202020204" pitchFamily="34" charset="0"/>
              <a:buChar char="•"/>
            </a:pPr>
            <a:endParaRPr lang="es-CL" dirty="0"/>
          </a:p>
        </p:txBody>
      </p:sp>
    </p:spTree>
    <p:extLst>
      <p:ext uri="{BB962C8B-B14F-4D97-AF65-F5344CB8AC3E}">
        <p14:creationId xmlns:p14="http://schemas.microsoft.com/office/powerpoint/2010/main" val="247515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80341"/>
          </a:xfrm>
        </p:spPr>
        <p:txBody>
          <a:bodyPr/>
          <a:lstStyle/>
          <a:p>
            <a:pPr algn="ctr"/>
            <a:r>
              <a:rPr lang="es-CL" b="1" dirty="0" smtClean="0">
                <a:latin typeface="+mn-lt"/>
              </a:rPr>
              <a:t>       Business </a:t>
            </a:r>
            <a:r>
              <a:rPr lang="es-CL" b="1" dirty="0" err="1">
                <a:latin typeface="+mn-lt"/>
              </a:rPr>
              <a:t>Source</a:t>
            </a:r>
            <a:r>
              <a:rPr lang="es-CL" b="1" dirty="0">
                <a:latin typeface="+mn-lt"/>
              </a:rPr>
              <a:t> Complete</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6988" y="365125"/>
            <a:ext cx="2574702" cy="1315569"/>
          </a:xfrm>
        </p:spPr>
      </p:pic>
      <p:sp>
        <p:nvSpPr>
          <p:cNvPr id="6" name="Rectángulo 5"/>
          <p:cNvSpPr/>
          <p:nvPr/>
        </p:nvSpPr>
        <p:spPr>
          <a:xfrm>
            <a:off x="656824" y="1815921"/>
            <a:ext cx="10696976" cy="4031873"/>
          </a:xfrm>
          <a:prstGeom prst="rect">
            <a:avLst/>
          </a:prstGeom>
        </p:spPr>
        <p:txBody>
          <a:bodyPr wrap="square">
            <a:spAutoFit/>
          </a:bodyPr>
          <a:lstStyle/>
          <a:p>
            <a:pPr marL="457200" indent="-457200" algn="just">
              <a:buFont typeface="Arial" panose="020B0604020202020204" pitchFamily="34" charset="0"/>
              <a:buChar char="•"/>
            </a:pPr>
            <a:r>
              <a:rPr lang="es-CL" sz="3200" dirty="0" smtClean="0">
                <a:effectLst/>
                <a:ea typeface="Times New Roman" panose="02020603050405020304" pitchFamily="18" charset="0"/>
              </a:rPr>
              <a:t>Contiene </a:t>
            </a:r>
            <a:r>
              <a:rPr lang="es-ES" sz="3200" dirty="0" smtClean="0"/>
              <a:t> una colección inigualable de revistas y otros recursos de texto completo, arbitrados, con información histórica y tendencias actuales en negocios que fomentan el debate sobre futuros desarrollos y cambios en el mundo de los negocios.</a:t>
            </a:r>
            <a:endParaRPr lang="es-CL" sz="3200" dirty="0">
              <a:solidFill>
                <a:srgbClr val="333333"/>
              </a:solidFill>
              <a:latin typeface="Calibri" panose="020F0502020204030204" pitchFamily="34" charset="0"/>
            </a:endParaRPr>
          </a:p>
          <a:p>
            <a:pPr marL="457200" indent="-457200" algn="just">
              <a:buFont typeface="Arial" panose="020B0604020202020204" pitchFamily="34" charset="0"/>
              <a:buChar char="•"/>
            </a:pPr>
            <a:r>
              <a:rPr lang="es-CL" sz="3200" dirty="0"/>
              <a:t>Ingeniería Civil </a:t>
            </a:r>
            <a:r>
              <a:rPr lang="es-CL" sz="3200" dirty="0" smtClean="0"/>
              <a:t>Industrial, Contador Auditor - </a:t>
            </a:r>
            <a:r>
              <a:rPr lang="es-CL" sz="3200" dirty="0"/>
              <a:t>Contador </a:t>
            </a:r>
            <a:r>
              <a:rPr lang="es-CL" sz="3200" dirty="0" smtClean="0"/>
              <a:t>Público, Ingeniería Comercial, Ingeniería </a:t>
            </a:r>
            <a:r>
              <a:rPr lang="es-CL" sz="3200" dirty="0"/>
              <a:t>en Información y Control de </a:t>
            </a:r>
            <a:r>
              <a:rPr lang="es-CL" sz="3200" dirty="0" smtClean="0"/>
              <a:t>Gestión.</a:t>
            </a:r>
            <a:endParaRPr lang="es-CL" sz="3200" dirty="0"/>
          </a:p>
        </p:txBody>
      </p:sp>
    </p:spTree>
    <p:extLst>
      <p:ext uri="{BB962C8B-B14F-4D97-AF65-F5344CB8AC3E}">
        <p14:creationId xmlns:p14="http://schemas.microsoft.com/office/powerpoint/2010/main" val="4377489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                         </a:t>
            </a:r>
            <a:r>
              <a:rPr lang="es-CL" b="1" dirty="0" smtClean="0">
                <a:latin typeface="+mn-lt"/>
              </a:rPr>
              <a:t>American </a:t>
            </a:r>
            <a:r>
              <a:rPr lang="es-CL" b="1" dirty="0" err="1" smtClean="0">
                <a:latin typeface="+mn-lt"/>
              </a:rPr>
              <a:t>Chemical</a:t>
            </a:r>
            <a:r>
              <a:rPr lang="es-CL" b="1" dirty="0" smtClean="0">
                <a:latin typeface="+mn-lt"/>
              </a:rPr>
              <a:t> </a:t>
            </a:r>
            <a:r>
              <a:rPr lang="es-CL" b="1" dirty="0" err="1" smtClean="0">
                <a:latin typeface="+mn-lt"/>
              </a:rPr>
              <a:t>Society</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27446"/>
            <a:ext cx="3571875" cy="1000920"/>
          </a:xfrm>
        </p:spPr>
      </p:pic>
      <p:sp>
        <p:nvSpPr>
          <p:cNvPr id="5" name="Rectángulo 4"/>
          <p:cNvSpPr/>
          <p:nvPr/>
        </p:nvSpPr>
        <p:spPr>
          <a:xfrm>
            <a:off x="1344706" y="2380129"/>
            <a:ext cx="9856693" cy="2554545"/>
          </a:xfrm>
          <a:prstGeom prst="rect">
            <a:avLst/>
          </a:prstGeom>
        </p:spPr>
        <p:txBody>
          <a:bodyPr wrap="square">
            <a:spAutoFit/>
          </a:bodyPr>
          <a:lstStyle/>
          <a:p>
            <a:pPr marL="285750" indent="-285750" algn="just">
              <a:buFont typeface="Arial" panose="020B0604020202020204" pitchFamily="34" charset="0"/>
              <a:buChar char="•"/>
            </a:pPr>
            <a:r>
              <a:rPr lang="es-CL" sz="3200" dirty="0">
                <a:solidFill>
                  <a:srgbClr val="000000"/>
                </a:solidFill>
                <a:latin typeface="Calibri" panose="020F0502020204030204" pitchFamily="34" charset="0"/>
                <a:ea typeface="Calibri" panose="020F0502020204030204" pitchFamily="34" charset="0"/>
              </a:rPr>
              <a:t>Sitio que apoya la investigación en el área de la Química y entrega acceso a sus recursos, publicaciones y artículos</a:t>
            </a:r>
            <a:r>
              <a:rPr lang="es-CL" sz="3200" dirty="0" smtClean="0">
                <a:solidFill>
                  <a:srgbClr val="000000"/>
                </a:solidFill>
                <a:latin typeface="Calibri" panose="020F0502020204030204" pitchFamily="34" charset="0"/>
                <a:ea typeface="Calibri" panose="020F0502020204030204" pitchFamily="34" charset="0"/>
              </a:rPr>
              <a:t>.</a:t>
            </a:r>
          </a:p>
          <a:p>
            <a:pPr marL="285750" indent="-285750" algn="just">
              <a:buFont typeface="Arial" panose="020B0604020202020204" pitchFamily="34" charset="0"/>
              <a:buChar char="•"/>
            </a:pPr>
            <a:endParaRPr lang="es-CL" sz="3200" dirty="0">
              <a:solidFill>
                <a:srgbClr val="000000"/>
              </a:solidFill>
              <a:latin typeface="Calibri" panose="020F0502020204030204" pitchFamily="34" charset="0"/>
            </a:endParaRPr>
          </a:p>
          <a:p>
            <a:pPr marL="285750" indent="-285750" algn="just">
              <a:buFont typeface="Arial" panose="020B0604020202020204" pitchFamily="34" charset="0"/>
              <a:buChar char="•"/>
            </a:pPr>
            <a:r>
              <a:rPr lang="es-CL" sz="3200" dirty="0" smtClean="0"/>
              <a:t>Químico Laboratorista, Ingeniería Química Ambiental.</a:t>
            </a:r>
            <a:endParaRPr lang="es-CL" sz="3200" dirty="0"/>
          </a:p>
        </p:txBody>
      </p:sp>
    </p:spTree>
    <p:extLst>
      <p:ext uri="{BB962C8B-B14F-4D97-AF65-F5344CB8AC3E}">
        <p14:creationId xmlns:p14="http://schemas.microsoft.com/office/powerpoint/2010/main" val="2739781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Annual</a:t>
            </a:r>
            <a:r>
              <a:rPr lang="es-CL" b="1" dirty="0" smtClean="0">
                <a:latin typeface="+mn-lt"/>
              </a:rPr>
              <a:t> </a:t>
            </a:r>
            <a:r>
              <a:rPr lang="es-CL" b="1" dirty="0" err="1" smtClean="0">
                <a:latin typeface="+mn-lt"/>
              </a:rPr>
              <a:t>Reviews</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8187" y="365125"/>
            <a:ext cx="2998695" cy="1325563"/>
          </a:xfrm>
        </p:spPr>
      </p:pic>
      <p:sp>
        <p:nvSpPr>
          <p:cNvPr id="5" name="Rectángulo 4"/>
          <p:cNvSpPr/>
          <p:nvPr/>
        </p:nvSpPr>
        <p:spPr>
          <a:xfrm>
            <a:off x="1129553" y="1869141"/>
            <a:ext cx="9722224" cy="4524315"/>
          </a:xfrm>
          <a:prstGeom prst="rect">
            <a:avLst/>
          </a:prstGeom>
        </p:spPr>
        <p:txBody>
          <a:bodyPr wrap="square">
            <a:spAutoFit/>
          </a:bodyPr>
          <a:lstStyle/>
          <a:p>
            <a:pPr marL="457200" indent="-457200" algn="just">
              <a:buFont typeface="Arial" panose="020B0604020202020204" pitchFamily="34" charset="0"/>
              <a:buChar char="•"/>
            </a:pPr>
            <a:r>
              <a:rPr lang="es-CL" sz="2400" dirty="0" smtClean="0"/>
              <a:t>Provee </a:t>
            </a:r>
            <a:r>
              <a:rPr lang="es-CL" sz="2400" dirty="0"/>
              <a:t>acceso a </a:t>
            </a:r>
            <a:r>
              <a:rPr lang="es-CL" sz="2400" dirty="0" smtClean="0"/>
              <a:t>52 </a:t>
            </a:r>
            <a:r>
              <a:rPr lang="es-CL" sz="2400" dirty="0"/>
              <a:t>series en texto completo, y a su Archivo Retrospectivo, en formato PDF o HTML</a:t>
            </a:r>
            <a:r>
              <a:rPr lang="es-CL" sz="2400" dirty="0" smtClean="0"/>
              <a:t>. </a:t>
            </a:r>
            <a:r>
              <a:rPr lang="es-CL" sz="2400" dirty="0"/>
              <a:t>E</a:t>
            </a:r>
            <a:r>
              <a:rPr lang="es-CL" sz="2400" dirty="0" smtClean="0"/>
              <a:t>ntrega </a:t>
            </a:r>
            <a:r>
              <a:rPr lang="es-CL" sz="2400" dirty="0"/>
              <a:t>a los investigadores, docentes y profesionales un recurso académico que sintetiza la ingente cantidad de información primaria proveniente de la literatura científica e identifica las </a:t>
            </a:r>
            <a:r>
              <a:rPr lang="es-CL" sz="2400" dirty="0" smtClean="0"/>
              <a:t>principales. </a:t>
            </a:r>
            <a:r>
              <a:rPr lang="es-CL" sz="2400" dirty="0"/>
              <a:t>contribuciones en cada campo</a:t>
            </a:r>
            <a:r>
              <a:rPr lang="es-CL" sz="2400" dirty="0" smtClean="0"/>
              <a:t>.</a:t>
            </a:r>
          </a:p>
          <a:p>
            <a:pPr algn="just"/>
            <a:endParaRPr lang="es-CL" sz="2400" dirty="0" smtClean="0">
              <a:solidFill>
                <a:srgbClr val="333333"/>
              </a:solidFill>
            </a:endParaRPr>
          </a:p>
          <a:p>
            <a:pPr marL="457200" indent="-457200" algn="just">
              <a:buFont typeface="Arial" panose="020B0604020202020204" pitchFamily="34" charset="0"/>
              <a:buChar char="•"/>
            </a:pPr>
            <a:r>
              <a:rPr lang="es-CL" sz="2400" dirty="0" smtClean="0"/>
              <a:t>Antropología, Trabajo Social, Psicología, Derecho, Ingeniería </a:t>
            </a:r>
            <a:r>
              <a:rPr lang="es-CL" sz="2400" dirty="0"/>
              <a:t>Civil </a:t>
            </a:r>
            <a:r>
              <a:rPr lang="es-CL" sz="2400" dirty="0" smtClean="0"/>
              <a:t>Industrial, Ingeniería </a:t>
            </a:r>
            <a:r>
              <a:rPr lang="es-CL" sz="2400" dirty="0"/>
              <a:t>Civil Computación e </a:t>
            </a:r>
            <a:r>
              <a:rPr lang="es-CL" sz="2400" dirty="0" smtClean="0"/>
              <a:t>Informática, Enfermería, Kinesiología </a:t>
            </a:r>
            <a:r>
              <a:rPr lang="es-CL" sz="2400" dirty="0"/>
              <a:t>y </a:t>
            </a:r>
            <a:r>
              <a:rPr lang="es-CL" sz="2400" dirty="0" smtClean="0"/>
              <a:t>Rehabilitación, Nutrición </a:t>
            </a:r>
            <a:r>
              <a:rPr lang="es-CL" sz="2400" dirty="0"/>
              <a:t>y </a:t>
            </a:r>
            <a:r>
              <a:rPr lang="es-CL" sz="2400" dirty="0" smtClean="0"/>
              <a:t>Dietética, Obstetricia </a:t>
            </a:r>
            <a:r>
              <a:rPr lang="es-CL" sz="2400" dirty="0"/>
              <a:t>y </a:t>
            </a:r>
            <a:r>
              <a:rPr lang="es-CL" sz="2400" dirty="0" smtClean="0"/>
              <a:t>Puericultura, Tecnología Médica, Contador </a:t>
            </a:r>
            <a:r>
              <a:rPr lang="es-CL" sz="2400" dirty="0"/>
              <a:t>Auditor- Contador </a:t>
            </a:r>
            <a:r>
              <a:rPr lang="es-CL" sz="2400" dirty="0" smtClean="0"/>
              <a:t>Público, Ingeniería Comercial, Ingeniería </a:t>
            </a:r>
            <a:r>
              <a:rPr lang="es-CL" sz="2400" dirty="0"/>
              <a:t>en  Información y Control de </a:t>
            </a:r>
            <a:r>
              <a:rPr lang="es-CL" sz="2400" dirty="0" smtClean="0"/>
              <a:t>Gestión, Agronomía, Medicina. </a:t>
            </a:r>
            <a:endParaRPr lang="es-CL" sz="2800" b="0" i="0" dirty="0">
              <a:solidFill>
                <a:srgbClr val="333333"/>
              </a:solidFill>
              <a:effectLst/>
            </a:endParaRPr>
          </a:p>
        </p:txBody>
      </p:sp>
    </p:spTree>
    <p:extLst>
      <p:ext uri="{BB962C8B-B14F-4D97-AF65-F5344CB8AC3E}">
        <p14:creationId xmlns:p14="http://schemas.microsoft.com/office/powerpoint/2010/main" val="1825747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sz="5400" b="1" dirty="0" err="1" smtClean="0">
                <a:latin typeface="+mn-lt"/>
              </a:rPr>
              <a:t>Science</a:t>
            </a:r>
            <a:endParaRPr lang="es-CL" b="1" dirty="0">
              <a:latin typeface="+mn-lt"/>
            </a:endParaRPr>
          </a:p>
        </p:txBody>
      </p:sp>
      <p:pic>
        <p:nvPicPr>
          <p:cNvPr id="4" name="Marcador de conteni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8200" y="365125"/>
            <a:ext cx="2415988" cy="1325563"/>
          </a:xfrm>
        </p:spPr>
      </p:pic>
      <p:sp>
        <p:nvSpPr>
          <p:cNvPr id="5" name="Rectángulo 4"/>
          <p:cNvSpPr/>
          <p:nvPr/>
        </p:nvSpPr>
        <p:spPr>
          <a:xfrm>
            <a:off x="838201" y="2286000"/>
            <a:ext cx="9838764" cy="2554545"/>
          </a:xfrm>
          <a:prstGeom prst="rect">
            <a:avLst/>
          </a:prstGeom>
        </p:spPr>
        <p:txBody>
          <a:bodyPr wrap="square">
            <a:spAutoFit/>
          </a:bodyPr>
          <a:lstStyle/>
          <a:p>
            <a:pPr marL="457200" indent="-457200" algn="just">
              <a:buFont typeface="Arial" panose="020B0604020202020204" pitchFamily="34" charset="0"/>
              <a:buChar char="•"/>
            </a:pPr>
            <a:r>
              <a:rPr lang="es-CL" sz="3200" dirty="0">
                <a:latin typeface="Calibri" panose="020F0502020204030204" pitchFamily="34" charset="0"/>
                <a:ea typeface="Calibri" panose="020F0502020204030204" pitchFamily="34" charset="0"/>
              </a:rPr>
              <a:t>Acceso en línea a la versión semanal </a:t>
            </a:r>
            <a:r>
              <a:rPr lang="es-CL" sz="3200" dirty="0" smtClean="0">
                <a:latin typeface="Calibri" panose="020F0502020204030204" pitchFamily="34" charset="0"/>
                <a:ea typeface="Calibri" panose="020F0502020204030204" pitchFamily="34" charset="0"/>
              </a:rPr>
              <a:t>de </a:t>
            </a:r>
            <a:r>
              <a:rPr lang="es-CL" sz="3200" dirty="0" err="1" smtClean="0">
                <a:latin typeface="Calibri" panose="020F0502020204030204" pitchFamily="34" charset="0"/>
                <a:ea typeface="Calibri" panose="020F0502020204030204" pitchFamily="34" charset="0"/>
              </a:rPr>
              <a:t>Science</a:t>
            </a:r>
            <a:r>
              <a:rPr lang="es-CL" sz="3200" dirty="0" smtClean="0">
                <a:latin typeface="Calibri" panose="020F0502020204030204" pitchFamily="34" charset="0"/>
                <a:ea typeface="Calibri" panose="020F0502020204030204" pitchFamily="34" charset="0"/>
              </a:rPr>
              <a:t> Magazine, </a:t>
            </a:r>
            <a:r>
              <a:rPr lang="es-CL" sz="3200" dirty="0">
                <a:latin typeface="Calibri" panose="020F0502020204030204" pitchFamily="34" charset="0"/>
                <a:ea typeface="Calibri" panose="020F0502020204030204" pitchFamily="34" charset="0"/>
              </a:rPr>
              <a:t>la revista multidisciplinaria con el segundo mayor factor de impacto en 2011</a:t>
            </a:r>
            <a:r>
              <a:rPr lang="es-CL" sz="3200" dirty="0" smtClean="0">
                <a:latin typeface="Calibri" panose="020F0502020204030204" pitchFamily="34" charset="0"/>
                <a:ea typeface="Calibri" panose="020F0502020204030204" pitchFamily="34" charset="0"/>
              </a:rPr>
              <a:t>.</a:t>
            </a:r>
          </a:p>
          <a:p>
            <a:pPr marL="457200" indent="-457200" algn="just">
              <a:buFont typeface="Arial" panose="020B0604020202020204" pitchFamily="34" charset="0"/>
              <a:buChar char="•"/>
            </a:pPr>
            <a:endParaRPr lang="es-CL" sz="3200" dirty="0">
              <a:latin typeface="Calibri" panose="020F0502020204030204" pitchFamily="34" charset="0"/>
            </a:endParaRPr>
          </a:p>
          <a:p>
            <a:pPr marL="457200" indent="-457200" algn="just">
              <a:buFont typeface="Arial" panose="020B0604020202020204" pitchFamily="34" charset="0"/>
              <a:buChar char="•"/>
            </a:pPr>
            <a:r>
              <a:rPr lang="es-CL" sz="3200" dirty="0" smtClean="0">
                <a:latin typeface="Calibri" panose="020F0502020204030204" pitchFamily="34" charset="0"/>
              </a:rPr>
              <a:t>Multidisciplinaria.</a:t>
            </a:r>
            <a:endParaRPr lang="es-CL" sz="3200" dirty="0"/>
          </a:p>
        </p:txBody>
      </p:sp>
    </p:spTree>
    <p:extLst>
      <p:ext uri="{BB962C8B-B14F-4D97-AF65-F5344CB8AC3E}">
        <p14:creationId xmlns:p14="http://schemas.microsoft.com/office/powerpoint/2010/main" val="39697943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smtClean="0">
                <a:latin typeface="+mn-lt"/>
              </a:rPr>
              <a:t>Legal Publishing</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6835" y="268941"/>
            <a:ext cx="2940424" cy="1680884"/>
          </a:xfrm>
        </p:spPr>
      </p:pic>
      <p:sp>
        <p:nvSpPr>
          <p:cNvPr id="5" name="Rectángulo 4"/>
          <p:cNvSpPr/>
          <p:nvPr/>
        </p:nvSpPr>
        <p:spPr>
          <a:xfrm>
            <a:off x="1129553" y="1949825"/>
            <a:ext cx="9533965" cy="4031873"/>
          </a:xfrm>
          <a:prstGeom prst="rect">
            <a:avLst/>
          </a:prstGeom>
        </p:spPr>
        <p:txBody>
          <a:bodyPr wrap="square">
            <a:spAutoFit/>
          </a:bodyPr>
          <a:lstStyle/>
          <a:p>
            <a:pPr marL="457200" indent="-457200" algn="just">
              <a:buFont typeface="Arial" panose="020B0604020202020204" pitchFamily="34" charset="0"/>
              <a:buChar char="•"/>
            </a:pPr>
            <a:r>
              <a:rPr lang="es-CL" sz="3200" dirty="0">
                <a:latin typeface="Calibri" panose="020F0502020204030204" pitchFamily="34" charset="0"/>
                <a:ea typeface="Calibri" panose="020F0502020204030204" pitchFamily="34" charset="0"/>
              </a:rPr>
              <a:t>Base de datos del área jurídica que contiene información sobre fallos, juicios, jurisprudencia, doctrina, etc. Posee además información </a:t>
            </a:r>
            <a:r>
              <a:rPr lang="es-CL" sz="3200" dirty="0" smtClean="0">
                <a:latin typeface="Calibri" panose="020F0502020204030204" pitchFamily="34" charset="0"/>
                <a:ea typeface="Calibri" panose="020F0502020204030204" pitchFamily="34" charset="0"/>
              </a:rPr>
              <a:t>tributaria.</a:t>
            </a:r>
          </a:p>
          <a:p>
            <a:pPr marL="457200" indent="-457200" algn="just">
              <a:buFont typeface="Arial" panose="020B0604020202020204" pitchFamily="34" charset="0"/>
              <a:buChar char="•"/>
            </a:pPr>
            <a:endParaRPr lang="es-CL" sz="3200" dirty="0">
              <a:latin typeface="Calibri" panose="020F0502020204030204" pitchFamily="34" charset="0"/>
            </a:endParaRPr>
          </a:p>
          <a:p>
            <a:pPr marL="457200" indent="-457200">
              <a:buFont typeface="Arial" panose="020B0604020202020204" pitchFamily="34" charset="0"/>
              <a:buChar char="•"/>
            </a:pPr>
            <a:r>
              <a:rPr lang="es-CL" sz="3200" dirty="0"/>
              <a:t>Trabajo </a:t>
            </a:r>
            <a:r>
              <a:rPr lang="es-CL" sz="3200" dirty="0" smtClean="0"/>
              <a:t>Social, Psicología, Derecho, Contador Auditor - </a:t>
            </a:r>
            <a:r>
              <a:rPr lang="es-CL" sz="3200" dirty="0"/>
              <a:t>Contador </a:t>
            </a:r>
            <a:r>
              <a:rPr lang="es-CL" sz="3200" dirty="0" smtClean="0"/>
              <a:t>Público, Ingeniería Comercial,     Ingeniería </a:t>
            </a:r>
            <a:r>
              <a:rPr lang="es-CL" sz="3200" dirty="0"/>
              <a:t>en  Información y Control de </a:t>
            </a:r>
            <a:r>
              <a:rPr lang="es-CL" sz="3200" dirty="0" smtClean="0"/>
              <a:t>Gestión.</a:t>
            </a:r>
            <a:endParaRPr lang="es-CL" sz="3200" dirty="0"/>
          </a:p>
          <a:p>
            <a:pPr marL="457200" indent="-457200" algn="just">
              <a:buFont typeface="Arial" panose="020B0604020202020204" pitchFamily="34" charset="0"/>
              <a:buChar char="•"/>
            </a:pPr>
            <a:endParaRPr lang="es-CL" sz="3200" dirty="0"/>
          </a:p>
        </p:txBody>
      </p:sp>
    </p:spTree>
    <p:extLst>
      <p:ext uri="{BB962C8B-B14F-4D97-AF65-F5344CB8AC3E}">
        <p14:creationId xmlns:p14="http://schemas.microsoft.com/office/powerpoint/2010/main" val="3666220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sz="5400" b="1" dirty="0" smtClean="0">
                <a:latin typeface="+mn-lt"/>
              </a:rPr>
              <a:t>Diario Oficial </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2339788" cy="1377156"/>
          </a:xfrm>
        </p:spPr>
      </p:pic>
      <p:sp>
        <p:nvSpPr>
          <p:cNvPr id="5" name="Rectángulo 4"/>
          <p:cNvSpPr/>
          <p:nvPr/>
        </p:nvSpPr>
        <p:spPr>
          <a:xfrm>
            <a:off x="838201" y="2017059"/>
            <a:ext cx="10067364" cy="3816429"/>
          </a:xfrm>
          <a:prstGeom prst="rect">
            <a:avLst/>
          </a:prstGeom>
        </p:spPr>
        <p:txBody>
          <a:bodyPr wrap="square">
            <a:spAutoFit/>
          </a:bodyPr>
          <a:lstStyle/>
          <a:p>
            <a:pPr marL="457200" indent="-457200" algn="just">
              <a:buFont typeface="Arial" panose="020B0604020202020204" pitchFamily="34" charset="0"/>
              <a:buChar char="•"/>
            </a:pPr>
            <a:r>
              <a:rPr lang="es-CL" sz="3200" dirty="0">
                <a:solidFill>
                  <a:srgbClr val="000000"/>
                </a:solidFill>
                <a:latin typeface="Calibri" panose="020F0502020204030204" pitchFamily="34" charset="0"/>
                <a:ea typeface="Calibri" panose="020F0502020204030204" pitchFamily="34" charset="0"/>
              </a:rPr>
              <a:t>Medio a través del cual se publican las leyes, decretos y demás normas jurídicas dictadas por los poderes del Estado: Ejecutivo, Legislativo y Judicial. </a:t>
            </a:r>
            <a:endParaRPr lang="es-CL" sz="3200" dirty="0" smtClean="0">
              <a:solidFill>
                <a:srgbClr val="000000"/>
              </a:solidFill>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endParaRPr lang="es-CL" sz="3200" dirty="0">
              <a:solidFill>
                <a:srgbClr val="000000"/>
              </a:solidFill>
              <a:latin typeface="Calibri" panose="020F0502020204030204" pitchFamily="34" charset="0"/>
              <a:ea typeface="Calibri" panose="020F0502020204030204" pitchFamily="34" charset="0"/>
            </a:endParaRPr>
          </a:p>
          <a:p>
            <a:pPr marL="457200" indent="-457200" algn="just">
              <a:buFont typeface="Arial" panose="020B0604020202020204" pitchFamily="34" charset="0"/>
              <a:buChar char="•"/>
            </a:pPr>
            <a:r>
              <a:rPr lang="es-CL" sz="3200" dirty="0"/>
              <a:t>Trabajo </a:t>
            </a:r>
            <a:r>
              <a:rPr lang="es-CL" sz="3200" dirty="0" smtClean="0"/>
              <a:t>Social, Derecho, Contador </a:t>
            </a:r>
            <a:r>
              <a:rPr lang="es-CL" sz="3200" dirty="0"/>
              <a:t>Auditor- Contador </a:t>
            </a:r>
            <a:r>
              <a:rPr lang="es-CL" sz="3200" dirty="0" smtClean="0"/>
              <a:t>Público, Ingeniería Comercial, Ingeniería </a:t>
            </a:r>
            <a:r>
              <a:rPr lang="es-CL" sz="3200" dirty="0"/>
              <a:t>en  Información y Control de </a:t>
            </a:r>
            <a:r>
              <a:rPr lang="es-CL" sz="3200" dirty="0" smtClean="0"/>
              <a:t>Gestión.</a:t>
            </a:r>
            <a:endParaRPr lang="es-CL" sz="3200" dirty="0" smtClean="0">
              <a:solidFill>
                <a:srgbClr val="000000"/>
              </a:solidFill>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es-CL" dirty="0"/>
          </a:p>
        </p:txBody>
      </p:sp>
    </p:spTree>
    <p:extLst>
      <p:ext uri="{BB962C8B-B14F-4D97-AF65-F5344CB8AC3E}">
        <p14:creationId xmlns:p14="http://schemas.microsoft.com/office/powerpoint/2010/main" val="2683996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4800" b="1" dirty="0" smtClean="0">
                <a:latin typeface="+mn-lt"/>
              </a:rPr>
              <a:t>                         </a:t>
            </a:r>
            <a:r>
              <a:rPr lang="es-CL" sz="4800" b="1" dirty="0" err="1" smtClean="0">
                <a:latin typeface="+mn-lt"/>
              </a:rPr>
              <a:t>CheckPoint</a:t>
            </a:r>
            <a:endParaRPr lang="es-CL" sz="4800"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2245659" cy="1304364"/>
          </a:xfrm>
        </p:spPr>
      </p:pic>
      <p:sp>
        <p:nvSpPr>
          <p:cNvPr id="5" name="Rectángulo 4"/>
          <p:cNvSpPr/>
          <p:nvPr/>
        </p:nvSpPr>
        <p:spPr>
          <a:xfrm>
            <a:off x="1129553" y="1669489"/>
            <a:ext cx="10394575" cy="4708981"/>
          </a:xfrm>
          <a:prstGeom prst="rect">
            <a:avLst/>
          </a:prstGeom>
        </p:spPr>
        <p:txBody>
          <a:bodyPr wrap="square">
            <a:spAutoFit/>
          </a:bodyPr>
          <a:lstStyle/>
          <a:p>
            <a:pPr marL="457200" indent="-457200" algn="just">
              <a:buFont typeface="Arial" panose="020B0604020202020204" pitchFamily="34" charset="0"/>
              <a:buChar char="•"/>
            </a:pPr>
            <a:r>
              <a:rPr lang="es-CL" sz="3000" dirty="0" smtClean="0">
                <a:solidFill>
                  <a:srgbClr val="000000"/>
                </a:solidFill>
                <a:ea typeface="Times New Roman" panose="02020603050405020304" pitchFamily="18" charset="0"/>
              </a:rPr>
              <a:t>Las áreas temáticas que cubre </a:t>
            </a:r>
            <a:r>
              <a:rPr lang="es-CL" sz="3000" dirty="0" err="1" smtClean="0">
                <a:solidFill>
                  <a:srgbClr val="000000"/>
                </a:solidFill>
                <a:ea typeface="Times New Roman" panose="02020603050405020304" pitchFamily="18" charset="0"/>
              </a:rPr>
              <a:t>Checkpoint</a:t>
            </a:r>
            <a:r>
              <a:rPr lang="es-CL" sz="3000" dirty="0" smtClean="0">
                <a:solidFill>
                  <a:srgbClr val="000000"/>
                </a:solidFill>
                <a:ea typeface="Times New Roman" panose="02020603050405020304" pitchFamily="18" charset="0"/>
              </a:rPr>
              <a:t> son Contabilidad, Auditoría y Administración; Sociedades, Concursos y Quiebras. Asimismo, se destacan revistas de editorial La Ley, entre las que se cuentan: Costos y Gestión; Impuestos; Enfoques: Contabilidad y Administración; La Ley Online; Periódico Económico Tributario; Práctica Profesional.</a:t>
            </a:r>
          </a:p>
          <a:p>
            <a:pPr marL="457200" indent="-457200" algn="just">
              <a:buFont typeface="Arial" panose="020B0604020202020204" pitchFamily="34" charset="0"/>
              <a:buChar char="•"/>
            </a:pPr>
            <a:endParaRPr lang="es-CL" sz="3000" dirty="0" smtClean="0">
              <a:solidFill>
                <a:srgbClr val="000000"/>
              </a:solidFill>
              <a:ea typeface="Times New Roman" panose="02020603050405020304" pitchFamily="18" charset="0"/>
            </a:endParaRPr>
          </a:p>
          <a:p>
            <a:pPr marL="457200" indent="-457200">
              <a:buFont typeface="Arial" panose="020B0604020202020204" pitchFamily="34" charset="0"/>
              <a:buChar char="•"/>
            </a:pPr>
            <a:r>
              <a:rPr lang="es-ES" sz="3000" dirty="0"/>
              <a:t>Ingeniería Civil </a:t>
            </a:r>
            <a:r>
              <a:rPr lang="es-ES" sz="3000" dirty="0" smtClean="0"/>
              <a:t>Industrial, Contador </a:t>
            </a:r>
            <a:r>
              <a:rPr lang="es-ES" sz="3000" dirty="0"/>
              <a:t>Auditor- Contador </a:t>
            </a:r>
            <a:r>
              <a:rPr lang="es-ES" sz="3000" dirty="0" smtClean="0"/>
              <a:t>Público, Ingeniería Comercial, Ingeniería </a:t>
            </a:r>
            <a:r>
              <a:rPr lang="es-ES" sz="3000" dirty="0"/>
              <a:t>en </a:t>
            </a:r>
            <a:r>
              <a:rPr lang="es-ES" sz="3000" dirty="0" smtClean="0"/>
              <a:t> </a:t>
            </a:r>
            <a:r>
              <a:rPr lang="es-ES" sz="3000" dirty="0"/>
              <a:t>Información y Control de </a:t>
            </a:r>
            <a:r>
              <a:rPr lang="es-ES" sz="3000" dirty="0" smtClean="0"/>
              <a:t>Gestión.</a:t>
            </a:r>
            <a:endParaRPr lang="es-CL" sz="3000" dirty="0">
              <a:effectLst/>
              <a:ea typeface="Times New Roman" panose="02020603050405020304" pitchFamily="18" charset="0"/>
            </a:endParaRPr>
          </a:p>
        </p:txBody>
      </p:sp>
    </p:spTree>
    <p:extLst>
      <p:ext uri="{BB962C8B-B14F-4D97-AF65-F5344CB8AC3E}">
        <p14:creationId xmlns:p14="http://schemas.microsoft.com/office/powerpoint/2010/main" val="2891585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1716741" cy="1385049"/>
          </a:xfrm>
        </p:spPr>
      </p:pic>
      <p:sp>
        <p:nvSpPr>
          <p:cNvPr id="5" name="Rectángulo 4"/>
          <p:cNvSpPr/>
          <p:nvPr/>
        </p:nvSpPr>
        <p:spPr>
          <a:xfrm>
            <a:off x="1017494" y="1690688"/>
            <a:ext cx="10157012" cy="4585871"/>
          </a:xfrm>
          <a:prstGeom prst="rect">
            <a:avLst/>
          </a:prstGeom>
        </p:spPr>
        <p:txBody>
          <a:bodyPr wrap="square">
            <a:spAutoFit/>
          </a:bodyPr>
          <a:lstStyle/>
          <a:p>
            <a:pPr marL="285750" indent="-285750" algn="just">
              <a:buFont typeface="Arial" panose="020B0604020202020204" pitchFamily="34" charset="0"/>
              <a:buChar char="•"/>
            </a:pPr>
            <a:r>
              <a:rPr lang="es-CL" sz="3200" dirty="0" smtClean="0">
                <a:latin typeface="Calibri" panose="020F0502020204030204" pitchFamily="34" charset="0"/>
                <a:ea typeface="Times New Roman" panose="02020603050405020304" pitchFamily="18" charset="0"/>
              </a:rPr>
              <a:t>Base de datos referencial que indiza más de 8.600 revistas y define la llamada “corriente principal. Sus artículos están disponibles en inglés. Permite alcanzar el texto completo de los editores incluidos en BEIC.  Es la base de creación de indicadores de producción, productividad e impacto en todo el mundo. </a:t>
            </a:r>
          </a:p>
          <a:p>
            <a:pPr algn="just"/>
            <a:endParaRPr lang="es-CL" sz="3200" dirty="0" smtClean="0">
              <a:latin typeface="Calibri" panose="020F0502020204030204" pitchFamily="34" charset="0"/>
              <a:ea typeface="Times New Roman" panose="02020603050405020304" pitchFamily="18" charset="0"/>
            </a:endParaRPr>
          </a:p>
          <a:p>
            <a:pPr marL="285750" indent="-285750" algn="just">
              <a:buFont typeface="Arial" panose="020B0604020202020204" pitchFamily="34" charset="0"/>
              <a:buChar char="•"/>
            </a:pPr>
            <a:r>
              <a:rPr lang="es-CL" sz="3200" dirty="0" smtClean="0">
                <a:latin typeface="Calibri" panose="020F0502020204030204" pitchFamily="34" charset="0"/>
                <a:ea typeface="Times New Roman" panose="02020603050405020304" pitchFamily="18" charset="0"/>
              </a:rPr>
              <a:t>Multidisciplinaria.</a:t>
            </a:r>
          </a:p>
          <a:p>
            <a:pPr algn="just"/>
            <a:endParaRPr lang="es-CL" dirty="0" smtClean="0">
              <a:latin typeface="Calibri" panose="020F0502020204030204" pitchFamily="34" charset="0"/>
              <a:ea typeface="Times New Roman" panose="02020603050405020304" pitchFamily="18" charset="0"/>
            </a:endParaRPr>
          </a:p>
          <a:p>
            <a:pPr algn="just"/>
            <a:endParaRPr lang="es-CL" dirty="0"/>
          </a:p>
        </p:txBody>
      </p:sp>
      <p:sp>
        <p:nvSpPr>
          <p:cNvPr id="7" name="Rectángulo 6"/>
          <p:cNvSpPr/>
          <p:nvPr/>
        </p:nvSpPr>
        <p:spPr>
          <a:xfrm>
            <a:off x="2649071" y="712694"/>
            <a:ext cx="8525435" cy="977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0" name="Rectángulo 9"/>
          <p:cNvSpPr/>
          <p:nvPr/>
        </p:nvSpPr>
        <p:spPr>
          <a:xfrm>
            <a:off x="2837330" y="564776"/>
            <a:ext cx="6763870" cy="769441"/>
          </a:xfrm>
          <a:prstGeom prst="rect">
            <a:avLst/>
          </a:prstGeom>
        </p:spPr>
        <p:txBody>
          <a:bodyPr wrap="square">
            <a:spAutoFit/>
          </a:bodyPr>
          <a:lstStyle/>
          <a:p>
            <a:pPr algn="ctr"/>
            <a:r>
              <a:rPr lang="es-CL" sz="4400" dirty="0"/>
              <a:t> </a:t>
            </a:r>
            <a:r>
              <a:rPr lang="es-CL" sz="4400" b="1" dirty="0"/>
              <a:t>Web of </a:t>
            </a:r>
            <a:r>
              <a:rPr lang="es-CL" sz="4400" b="1" dirty="0" err="1"/>
              <a:t>Science</a:t>
            </a:r>
            <a:r>
              <a:rPr lang="es-CL" sz="4400" b="1" dirty="0"/>
              <a:t> </a:t>
            </a:r>
            <a:endParaRPr lang="es-CL" sz="4400" dirty="0"/>
          </a:p>
        </p:txBody>
      </p:sp>
    </p:spTree>
    <p:extLst>
      <p:ext uri="{BB962C8B-B14F-4D97-AF65-F5344CB8AC3E}">
        <p14:creationId xmlns:p14="http://schemas.microsoft.com/office/powerpoint/2010/main" val="111090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sz="5400" b="1" dirty="0" smtClean="0">
                <a:latin typeface="+mn-lt"/>
              </a:rPr>
              <a:t>                           </a:t>
            </a:r>
            <a:r>
              <a:rPr lang="es-CL" sz="5400" b="1" dirty="0" err="1" smtClean="0">
                <a:latin typeface="+mn-lt"/>
              </a:rPr>
              <a:t>Scopus</a:t>
            </a:r>
            <a:endParaRPr lang="es-CL" sz="5400"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0259" y="160571"/>
            <a:ext cx="1820105" cy="1734670"/>
          </a:xfrm>
        </p:spPr>
      </p:pic>
      <p:sp>
        <p:nvSpPr>
          <p:cNvPr id="5" name="Rectángulo 4"/>
          <p:cNvSpPr/>
          <p:nvPr/>
        </p:nvSpPr>
        <p:spPr>
          <a:xfrm>
            <a:off x="903194" y="2099795"/>
            <a:ext cx="10450606" cy="3539430"/>
          </a:xfrm>
          <a:prstGeom prst="rect">
            <a:avLst/>
          </a:prstGeom>
        </p:spPr>
        <p:txBody>
          <a:bodyPr wrap="square">
            <a:spAutoFit/>
          </a:bodyPr>
          <a:lstStyle/>
          <a:p>
            <a:pPr marL="457200" indent="-457200" algn="just">
              <a:buFont typeface="Arial" panose="020B0604020202020204" pitchFamily="34" charset="0"/>
              <a:buChar char="•"/>
            </a:pPr>
            <a:r>
              <a:rPr lang="es-CL" sz="3200" dirty="0">
                <a:solidFill>
                  <a:srgbClr val="000000"/>
                </a:solidFill>
                <a:latin typeface="Calibri" panose="020F0502020204030204" pitchFamily="34" charset="0"/>
                <a:ea typeface="Calibri" panose="020F0502020204030204" pitchFamily="34" charset="0"/>
              </a:rPr>
              <a:t>Base de datos con herramientas para estudios </a:t>
            </a:r>
            <a:r>
              <a:rPr lang="es-CL" sz="3200" dirty="0" err="1">
                <a:solidFill>
                  <a:srgbClr val="000000"/>
                </a:solidFill>
                <a:latin typeface="Calibri" panose="020F0502020204030204" pitchFamily="34" charset="0"/>
                <a:ea typeface="Calibri" panose="020F0502020204030204" pitchFamily="34" charset="0"/>
              </a:rPr>
              <a:t>bibliométricos</a:t>
            </a:r>
            <a:r>
              <a:rPr lang="es-CL" sz="3200" dirty="0">
                <a:solidFill>
                  <a:srgbClr val="000000"/>
                </a:solidFill>
                <a:latin typeface="Calibri" panose="020F0502020204030204" pitchFamily="34" charset="0"/>
                <a:ea typeface="Calibri" panose="020F0502020204030204" pitchFamily="34" charset="0"/>
              </a:rPr>
              <a:t> y evaluaciones de producción científica. Algunas de sus funciones son el perfil de autor/institución, rastreador de citas, índice h y analizador de revistas </a:t>
            </a:r>
            <a:r>
              <a:rPr lang="es-CL" sz="3200" dirty="0" smtClean="0">
                <a:solidFill>
                  <a:srgbClr val="000000"/>
                </a:solidFill>
                <a:latin typeface="Calibri" panose="020F0502020204030204" pitchFamily="34" charset="0"/>
                <a:ea typeface="Calibri" panose="020F0502020204030204" pitchFamily="34" charset="0"/>
              </a:rPr>
              <a:t>científicas.</a:t>
            </a:r>
          </a:p>
          <a:p>
            <a:pPr marL="457200" indent="-457200" algn="just">
              <a:buFont typeface="Arial" panose="020B0604020202020204" pitchFamily="34" charset="0"/>
              <a:buChar char="•"/>
            </a:pPr>
            <a:endParaRPr lang="es-CL" sz="3200" dirty="0">
              <a:solidFill>
                <a:srgbClr val="000000"/>
              </a:solidFill>
              <a:latin typeface="Calibri" panose="020F0502020204030204" pitchFamily="34" charset="0"/>
            </a:endParaRPr>
          </a:p>
          <a:p>
            <a:pPr marL="457200" indent="-457200" algn="just">
              <a:buFont typeface="Arial" panose="020B0604020202020204" pitchFamily="34" charset="0"/>
              <a:buChar char="•"/>
            </a:pPr>
            <a:r>
              <a:rPr lang="es-CL" sz="3200" dirty="0" smtClean="0">
                <a:solidFill>
                  <a:srgbClr val="000000"/>
                </a:solidFill>
                <a:latin typeface="Calibri" panose="020F0502020204030204" pitchFamily="34" charset="0"/>
              </a:rPr>
              <a:t>Multidisciplinaria.</a:t>
            </a:r>
            <a:endParaRPr lang="es-CL" sz="3200" dirty="0"/>
          </a:p>
        </p:txBody>
      </p:sp>
    </p:spTree>
    <p:extLst>
      <p:ext uri="{BB962C8B-B14F-4D97-AF65-F5344CB8AC3E}">
        <p14:creationId xmlns:p14="http://schemas.microsoft.com/office/powerpoint/2010/main" val="3841583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Journal</a:t>
            </a:r>
            <a:r>
              <a:rPr lang="es-CL" b="1" dirty="0" smtClean="0">
                <a:latin typeface="+mn-lt"/>
              </a:rPr>
              <a:t> </a:t>
            </a:r>
            <a:r>
              <a:rPr lang="es-CL" b="1" dirty="0" err="1" smtClean="0">
                <a:latin typeface="+mn-lt"/>
              </a:rPr>
              <a:t>Citation</a:t>
            </a:r>
            <a:r>
              <a:rPr lang="es-CL" b="1" dirty="0" smtClean="0">
                <a:latin typeface="+mn-lt"/>
              </a:rPr>
              <a:t> </a:t>
            </a:r>
            <a:r>
              <a:rPr lang="es-CL" b="1" dirty="0" err="1" smtClean="0">
                <a:latin typeface="+mn-lt"/>
              </a:rPr>
              <a:t>Reports</a:t>
            </a:r>
            <a:endParaRPr lang="es-CL" b="1" dirty="0">
              <a:latin typeface="+mn-lt"/>
            </a:endParaRPr>
          </a:p>
        </p:txBody>
      </p:sp>
      <p:sp>
        <p:nvSpPr>
          <p:cNvPr id="3" name="Marcador de contenido 2"/>
          <p:cNvSpPr>
            <a:spLocks noGrp="1"/>
          </p:cNvSpPr>
          <p:nvPr>
            <p:ph idx="1"/>
          </p:nvPr>
        </p:nvSpPr>
        <p:spPr/>
        <p:txBody>
          <a:bodyPr>
            <a:normAutofit/>
          </a:bodyPr>
          <a:lstStyle/>
          <a:p>
            <a:pPr algn="just"/>
            <a:r>
              <a:rPr lang="es-CL" sz="3200" dirty="0"/>
              <a:t>Herramienta </a:t>
            </a:r>
            <a:r>
              <a:rPr lang="es-CL" sz="3200" dirty="0" err="1"/>
              <a:t>bibliométrica</a:t>
            </a:r>
            <a:r>
              <a:rPr lang="es-CL" sz="3200" dirty="0"/>
              <a:t> incorporada en la base de datos ISI Web of </a:t>
            </a:r>
            <a:r>
              <a:rPr lang="es-CL" sz="3200" dirty="0" err="1"/>
              <a:t>Science</a:t>
            </a:r>
            <a:r>
              <a:rPr lang="es-CL" sz="3200" dirty="0"/>
              <a:t>, en el que se pueden extraer datos según áreas y rangos como factor de impacto, selección de cuartiles, etc</a:t>
            </a:r>
            <a:r>
              <a:rPr lang="es-CL" sz="3200" dirty="0" smtClean="0"/>
              <a:t>.</a:t>
            </a:r>
          </a:p>
          <a:p>
            <a:pPr algn="just"/>
            <a:endParaRPr lang="es-CL" sz="3200" dirty="0"/>
          </a:p>
          <a:p>
            <a:pPr algn="just"/>
            <a:r>
              <a:rPr lang="es-CL" sz="3200" dirty="0" smtClean="0"/>
              <a:t>Multidisciplinaria.</a:t>
            </a:r>
            <a:endParaRPr lang="es-CL" sz="32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138" y="593566"/>
            <a:ext cx="3259791" cy="868680"/>
          </a:xfrm>
          <a:prstGeom prst="rect">
            <a:avLst/>
          </a:prstGeom>
        </p:spPr>
      </p:pic>
    </p:spTree>
    <p:extLst>
      <p:ext uri="{BB962C8B-B14F-4D97-AF65-F5344CB8AC3E}">
        <p14:creationId xmlns:p14="http://schemas.microsoft.com/office/powerpoint/2010/main" val="28013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r>
              <a:rPr lang="es-ES" b="1" dirty="0" smtClean="0">
                <a:latin typeface="+mn-lt"/>
              </a:rPr>
              <a:t>Base de Datos para Medicina   </a:t>
            </a:r>
            <a:br>
              <a:rPr lang="es-ES" b="1" dirty="0" smtClean="0">
                <a:latin typeface="+mn-lt"/>
              </a:rPr>
            </a:br>
            <a:r>
              <a:rPr lang="es-ES" b="1" dirty="0" smtClean="0">
                <a:latin typeface="+mn-lt"/>
              </a:rPr>
              <a:t>                            </a:t>
            </a:r>
            <a:r>
              <a:rPr lang="es-ES" b="1" dirty="0" err="1" smtClean="0">
                <a:latin typeface="+mn-lt"/>
              </a:rPr>
              <a:t>UpToDate</a:t>
            </a:r>
            <a:r>
              <a:rPr lang="es-ES" b="1" dirty="0" smtClean="0">
                <a:latin typeface="+mn-lt"/>
              </a:rPr>
              <a:t> </a:t>
            </a:r>
            <a:endParaRPr lang="es-ES" b="1" dirty="0">
              <a:latin typeface="+mn-lt"/>
            </a:endParaRPr>
          </a:p>
        </p:txBody>
      </p:sp>
      <p:sp>
        <p:nvSpPr>
          <p:cNvPr id="3" name="2 Marcador de contenido"/>
          <p:cNvSpPr>
            <a:spLocks noGrp="1"/>
          </p:cNvSpPr>
          <p:nvPr>
            <p:ph idx="1"/>
          </p:nvPr>
        </p:nvSpPr>
        <p:spPr/>
        <p:txBody>
          <a:bodyPr/>
          <a:lstStyle/>
          <a:p>
            <a:pPr algn="just"/>
            <a:r>
              <a:rPr lang="es-ES" dirty="0" smtClean="0"/>
              <a:t>Esta base de datos está basada en evidencia y se actualiza de forma continua, pero no es un simple adición e informe de las últimas investigaciones.</a:t>
            </a:r>
          </a:p>
          <a:p>
            <a:pPr algn="just"/>
            <a:r>
              <a:rPr lang="es-ES" dirty="0" smtClean="0"/>
              <a:t>Combina una plataforma de publicación avanzada con el rigor de un proceso editorial sofisticado gestionado por un grupo de autores y editores médicos de prestigiosas facultades de medicina de todo el mundo.</a:t>
            </a:r>
            <a:endParaRPr lang="es-ES" dirty="0"/>
          </a:p>
        </p:txBody>
      </p:sp>
      <p:pic>
        <p:nvPicPr>
          <p:cNvPr id="4" name="3 Imagen" descr="uptodate.png"/>
          <p:cNvPicPr>
            <a:picLocks noChangeAspect="1"/>
          </p:cNvPicPr>
          <p:nvPr/>
        </p:nvPicPr>
        <p:blipFill>
          <a:blip r:embed="rId2"/>
          <a:stretch>
            <a:fillRect/>
          </a:stretch>
        </p:blipFill>
        <p:spPr>
          <a:xfrm>
            <a:off x="854434" y="426948"/>
            <a:ext cx="2172102" cy="107674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pPr algn="ctr"/>
            <a:r>
              <a:rPr lang="es-CL" b="1" dirty="0" smtClean="0">
                <a:latin typeface="+mn-lt"/>
              </a:rPr>
              <a:t>ERIC</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15697"/>
            <a:ext cx="2667000" cy="1524000"/>
          </a:xfrm>
        </p:spPr>
      </p:pic>
      <p:sp>
        <p:nvSpPr>
          <p:cNvPr id="6" name="Rectángulo 5"/>
          <p:cNvSpPr/>
          <p:nvPr/>
        </p:nvSpPr>
        <p:spPr>
          <a:xfrm>
            <a:off x="838201" y="1992924"/>
            <a:ext cx="9935308" cy="4659737"/>
          </a:xfrm>
          <a:prstGeom prst="rect">
            <a:avLst/>
          </a:prstGeom>
        </p:spPr>
        <p:txBody>
          <a:bodyPr wrap="square">
            <a:spAutoFit/>
          </a:bodyPr>
          <a:lstStyle/>
          <a:p>
            <a:pPr marL="457200" indent="-457200" algn="just">
              <a:lnSpc>
                <a:spcPct val="115000"/>
              </a:lnSpc>
              <a:spcAft>
                <a:spcPts val="0"/>
              </a:spcAft>
              <a:buFont typeface="Arial" panose="020B0604020202020204" pitchFamily="34" charset="0"/>
              <a:buChar char="•"/>
              <a:tabLst>
                <a:tab pos="3344545" algn="l"/>
              </a:tabLst>
            </a:pPr>
            <a:r>
              <a:rPr lang="es-CL" sz="2800" dirty="0" smtClean="0">
                <a:effectLst/>
                <a:ea typeface="Times New Roman" panose="02020603050405020304" pitchFamily="18" charset="0"/>
                <a:cs typeface="Calibri" panose="020F0502020204030204" pitchFamily="34" charset="0"/>
              </a:rPr>
              <a:t>Esta base de datos pertenece al  </a:t>
            </a:r>
            <a:r>
              <a:rPr lang="es-CL" sz="2800" dirty="0" err="1" smtClean="0">
                <a:effectLst/>
                <a:ea typeface="Times New Roman" panose="02020603050405020304" pitchFamily="18" charset="0"/>
                <a:cs typeface="Calibri" panose="020F0502020204030204" pitchFamily="34" charset="0"/>
              </a:rPr>
              <a:t>Education</a:t>
            </a:r>
            <a:r>
              <a:rPr lang="es-CL" sz="2800" dirty="0" smtClean="0">
                <a:effectLst/>
                <a:ea typeface="Times New Roman" panose="02020603050405020304" pitchFamily="18" charset="0"/>
                <a:cs typeface="Calibri" panose="020F0502020204030204" pitchFamily="34" charset="0"/>
              </a:rPr>
              <a:t> </a:t>
            </a:r>
            <a:r>
              <a:rPr lang="es-CL" sz="2800" dirty="0" err="1" smtClean="0">
                <a:effectLst/>
                <a:ea typeface="Times New Roman" panose="02020603050405020304" pitchFamily="18" charset="0"/>
                <a:cs typeface="Calibri" panose="020F0502020204030204" pitchFamily="34" charset="0"/>
              </a:rPr>
              <a:t>Resource</a:t>
            </a:r>
            <a:r>
              <a:rPr lang="es-CL" sz="2800" dirty="0" smtClean="0">
                <a:effectLst/>
                <a:ea typeface="Times New Roman" panose="02020603050405020304" pitchFamily="18" charset="0"/>
                <a:cs typeface="Calibri" panose="020F0502020204030204" pitchFamily="34" charset="0"/>
              </a:rPr>
              <a:t> </a:t>
            </a:r>
            <a:r>
              <a:rPr lang="es-CL" sz="2800" dirty="0" err="1" smtClean="0">
                <a:effectLst/>
                <a:ea typeface="Times New Roman" panose="02020603050405020304" pitchFamily="18" charset="0"/>
                <a:cs typeface="Calibri" panose="020F0502020204030204" pitchFamily="34" charset="0"/>
              </a:rPr>
              <a:t>Information</a:t>
            </a:r>
            <a:r>
              <a:rPr lang="es-CL" sz="2800" dirty="0" smtClean="0">
                <a:effectLst/>
                <a:ea typeface="Times New Roman" panose="02020603050405020304" pitchFamily="18" charset="0"/>
                <a:cs typeface="Calibri" panose="020F0502020204030204" pitchFamily="34" charset="0"/>
              </a:rPr>
              <a:t> Center y contiene más de 1.300.000 registros con referencias a más de 323.000 documentos en texto completo que se remontan a 1966.</a:t>
            </a:r>
          </a:p>
          <a:p>
            <a:pPr marL="457200" indent="-457200" algn="just">
              <a:buFont typeface="Arial" panose="020B0604020202020204" pitchFamily="34" charset="0"/>
              <a:buChar char="•"/>
            </a:pPr>
            <a:r>
              <a:rPr lang="es-CL" sz="2800" dirty="0"/>
              <a:t>Diseño </a:t>
            </a:r>
            <a:r>
              <a:rPr lang="es-CL" sz="2800" dirty="0" smtClean="0"/>
              <a:t>Multimedia, Pedagogía </a:t>
            </a:r>
            <a:r>
              <a:rPr lang="es-CL" sz="2800" dirty="0"/>
              <a:t>en Castellano y </a:t>
            </a:r>
            <a:r>
              <a:rPr lang="es-CL" sz="2800" dirty="0" smtClean="0"/>
              <a:t>Comunicación, Pedagogía </a:t>
            </a:r>
            <a:r>
              <a:rPr lang="es-CL" sz="2800" dirty="0"/>
              <a:t>en Educación </a:t>
            </a:r>
            <a:r>
              <a:rPr lang="es-CL" sz="2800" dirty="0" smtClean="0"/>
              <a:t>Básica, Pedagogía </a:t>
            </a:r>
            <a:r>
              <a:rPr lang="es-CL" sz="2800" dirty="0"/>
              <a:t>en Historia y </a:t>
            </a:r>
            <a:r>
              <a:rPr lang="es-CL" sz="2800" dirty="0" smtClean="0"/>
              <a:t>Geografía, Pedagogía </a:t>
            </a:r>
            <a:r>
              <a:rPr lang="es-CL" sz="2800" dirty="0"/>
              <a:t>en </a:t>
            </a:r>
            <a:r>
              <a:rPr lang="es-CL" sz="2800" dirty="0" smtClean="0"/>
              <a:t>Inglés, Educación </a:t>
            </a:r>
            <a:r>
              <a:rPr lang="es-CL" sz="2800" dirty="0" err="1" smtClean="0"/>
              <a:t>Parvularia</a:t>
            </a:r>
            <a:r>
              <a:rPr lang="es-CL" sz="2800" dirty="0" smtClean="0"/>
              <a:t>, Licenciatura en Inglés, Licenciatura </a:t>
            </a:r>
            <a:r>
              <a:rPr lang="es-CL" sz="2800" dirty="0"/>
              <a:t>en Lenguaje y </a:t>
            </a:r>
            <a:r>
              <a:rPr lang="es-CL" sz="2800" dirty="0" smtClean="0"/>
              <a:t>Comunicación, Profesor </a:t>
            </a:r>
            <a:r>
              <a:rPr lang="es-CL" sz="2800" dirty="0"/>
              <a:t>en Educación </a:t>
            </a:r>
            <a:r>
              <a:rPr lang="es-CL" sz="2800" dirty="0" smtClean="0"/>
              <a:t>Física, Pedagogía en Educación Diferencial.</a:t>
            </a:r>
            <a:endParaRPr lang="es-CL"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65108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r>
              <a:rPr lang="es-ES" b="1" dirty="0" smtClean="0">
                <a:latin typeface="+mn-lt"/>
              </a:rPr>
              <a:t>Base de Datos para postgrado</a:t>
            </a:r>
            <a:br>
              <a:rPr lang="es-ES" b="1" dirty="0" smtClean="0">
                <a:latin typeface="+mn-lt"/>
              </a:rPr>
            </a:br>
            <a:r>
              <a:rPr lang="es-ES" b="1" dirty="0" smtClean="0">
                <a:latin typeface="+mn-lt"/>
              </a:rPr>
              <a:t>                             Historia</a:t>
            </a:r>
            <a:endParaRPr lang="es-ES" b="1" dirty="0">
              <a:latin typeface="+mn-lt"/>
            </a:endParaRPr>
          </a:p>
        </p:txBody>
      </p:sp>
      <p:sp>
        <p:nvSpPr>
          <p:cNvPr id="3" name="2 Marcador de contenido"/>
          <p:cNvSpPr>
            <a:spLocks noGrp="1"/>
          </p:cNvSpPr>
          <p:nvPr>
            <p:ph idx="1"/>
          </p:nvPr>
        </p:nvSpPr>
        <p:spPr/>
        <p:txBody>
          <a:bodyPr/>
          <a:lstStyle/>
          <a:p>
            <a:r>
              <a:rPr lang="es-ES" dirty="0" smtClean="0"/>
              <a:t>Esta base de datos contiene información de América Latina Series 1 y 2 (1805 – 1922).</a:t>
            </a:r>
          </a:p>
          <a:p>
            <a:r>
              <a:rPr lang="es-ES" dirty="0" smtClean="0"/>
              <a:t>Ofrece cobertura sin precedentes de las personas y los eventos que dieron forma a esta región durante los siglos XIX y principios del siglo XX.</a:t>
            </a:r>
          </a:p>
          <a:p>
            <a:r>
              <a:rPr lang="es-ES" dirty="0" smtClean="0"/>
              <a:t>Cuenta con más de 250 títulos.</a:t>
            </a:r>
            <a:endParaRPr lang="es-ES" dirty="0"/>
          </a:p>
        </p:txBody>
      </p:sp>
      <p:pic>
        <p:nvPicPr>
          <p:cNvPr id="4" name="3 Imagen" descr="news.jpg"/>
          <p:cNvPicPr>
            <a:picLocks noChangeAspect="1"/>
          </p:cNvPicPr>
          <p:nvPr/>
        </p:nvPicPr>
        <p:blipFill>
          <a:blip r:embed="rId2"/>
          <a:stretch>
            <a:fillRect/>
          </a:stretch>
        </p:blipFill>
        <p:spPr>
          <a:xfrm>
            <a:off x="859454" y="425003"/>
            <a:ext cx="2231476" cy="1120461"/>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72744" y="141667"/>
            <a:ext cx="8229600" cy="5509200"/>
          </a:xfrm>
          <a:prstGeom prst="rect">
            <a:avLst/>
          </a:prstGeom>
          <a:noFill/>
        </p:spPr>
        <p:txBody>
          <a:bodyPr wrap="square" rtlCol="0">
            <a:spAutoFit/>
          </a:bodyPr>
          <a:lstStyle/>
          <a:p>
            <a:pPr algn="ctr"/>
            <a:endParaRPr lang="es-ES" sz="3200" b="1" dirty="0">
              <a:solidFill>
                <a:prstClr val="black"/>
              </a:solidFill>
            </a:endParaRPr>
          </a:p>
          <a:p>
            <a:pPr algn="ctr"/>
            <a:r>
              <a:rPr lang="es-ES" sz="3200" b="1" dirty="0" smtClean="0">
                <a:solidFill>
                  <a:prstClr val="black"/>
                </a:solidFill>
              </a:rPr>
              <a:t>Para mayor información contar al Equipo de Alfabetización en información:</a:t>
            </a:r>
          </a:p>
          <a:p>
            <a:pPr algn="ctr"/>
            <a:endParaRPr lang="es-ES" sz="3200" b="1" dirty="0" smtClean="0">
              <a:solidFill>
                <a:prstClr val="black"/>
              </a:solidFill>
            </a:endParaRPr>
          </a:p>
          <a:p>
            <a:pPr algn="ctr"/>
            <a:r>
              <a:rPr lang="es-ES" sz="3200" b="1" dirty="0" smtClean="0">
                <a:solidFill>
                  <a:prstClr val="black"/>
                </a:solidFill>
              </a:rPr>
              <a:t>Encargado del Programa ALFIN</a:t>
            </a:r>
          </a:p>
          <a:p>
            <a:pPr algn="ctr"/>
            <a:r>
              <a:rPr lang="es-ES" sz="3200" b="1" dirty="0" smtClean="0">
                <a:solidFill>
                  <a:prstClr val="black"/>
                </a:solidFill>
              </a:rPr>
              <a:t>Carlos Cortés Gómez</a:t>
            </a:r>
          </a:p>
          <a:p>
            <a:pPr algn="ctr"/>
            <a:r>
              <a:rPr lang="es-ES" sz="3200" b="1" dirty="0" smtClean="0">
                <a:solidFill>
                  <a:prstClr val="black"/>
                </a:solidFill>
                <a:hlinkClick r:id="rId2"/>
              </a:rPr>
              <a:t>cfcortes@uta.cl</a:t>
            </a:r>
            <a:r>
              <a:rPr lang="es-ES" sz="3200" b="1" dirty="0" smtClean="0">
                <a:solidFill>
                  <a:prstClr val="black"/>
                </a:solidFill>
              </a:rPr>
              <a:t> </a:t>
            </a:r>
          </a:p>
          <a:p>
            <a:pPr algn="ctr"/>
            <a:endParaRPr lang="es-ES" sz="3200" b="1" dirty="0">
              <a:solidFill>
                <a:prstClr val="black"/>
              </a:solidFill>
            </a:endParaRPr>
          </a:p>
          <a:p>
            <a:pPr algn="ctr"/>
            <a:r>
              <a:rPr lang="es-ES" sz="3200" b="1" dirty="0" smtClean="0">
                <a:solidFill>
                  <a:prstClr val="black"/>
                </a:solidFill>
              </a:rPr>
              <a:t>Capacitador ALFIN</a:t>
            </a:r>
          </a:p>
          <a:p>
            <a:pPr algn="ctr"/>
            <a:r>
              <a:rPr lang="es-ES" sz="3200" b="1" dirty="0" smtClean="0">
                <a:solidFill>
                  <a:prstClr val="black"/>
                </a:solidFill>
              </a:rPr>
              <a:t>Yerko Cubillos Figueroa</a:t>
            </a:r>
          </a:p>
          <a:p>
            <a:pPr algn="ctr"/>
            <a:r>
              <a:rPr lang="es-ES" sz="3200" b="1" dirty="0" smtClean="0">
                <a:solidFill>
                  <a:prstClr val="black"/>
                </a:solidFill>
                <a:hlinkClick r:id="rId3"/>
              </a:rPr>
              <a:t>ycubillos@uta.cl</a:t>
            </a:r>
            <a:r>
              <a:rPr lang="es-ES" sz="3200" b="1" dirty="0" smtClean="0">
                <a:solidFill>
                  <a:prstClr val="black"/>
                </a:solidFill>
              </a:rPr>
              <a:t> </a:t>
            </a:r>
            <a:endParaRPr lang="es-ES" sz="3200" b="1" dirty="0">
              <a:solidFill>
                <a:prstClr val="black"/>
              </a:solidFill>
            </a:endParaRPr>
          </a:p>
        </p:txBody>
      </p:sp>
    </p:spTree>
    <p:extLst>
      <p:ext uri="{BB962C8B-B14F-4D97-AF65-F5344CB8AC3E}">
        <p14:creationId xmlns:p14="http://schemas.microsoft.com/office/powerpoint/2010/main" val="1320650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smtClean="0">
                <a:latin typeface="+mn-lt"/>
              </a:rPr>
              <a:t>Fuente </a:t>
            </a:r>
            <a:r>
              <a:rPr lang="es-CL" b="1" dirty="0">
                <a:latin typeface="+mn-lt"/>
              </a:rPr>
              <a:t>Académica </a:t>
            </a:r>
            <a:r>
              <a:rPr lang="es-CL" b="1" dirty="0" smtClean="0">
                <a:latin typeface="+mn-lt"/>
              </a:rPr>
              <a:t>Plus</a:t>
            </a:r>
            <a:endParaRPr lang="es-CL" b="1"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365124"/>
            <a:ext cx="2806521" cy="1424781"/>
          </a:xfrm>
        </p:spPr>
      </p:pic>
      <p:sp>
        <p:nvSpPr>
          <p:cNvPr id="5" name="Rectángulo 4"/>
          <p:cNvSpPr/>
          <p:nvPr/>
        </p:nvSpPr>
        <p:spPr>
          <a:xfrm>
            <a:off x="1078522" y="2086708"/>
            <a:ext cx="10275277" cy="4524315"/>
          </a:xfrm>
          <a:prstGeom prst="rect">
            <a:avLst/>
          </a:prstGeom>
        </p:spPr>
        <p:txBody>
          <a:bodyPr wrap="square">
            <a:spAutoFit/>
          </a:bodyPr>
          <a:lstStyle/>
          <a:p>
            <a:pPr marL="285750" indent="-285750" algn="just">
              <a:buFont typeface="Arial" panose="020B0604020202020204" pitchFamily="34" charset="0"/>
              <a:buChar char="•"/>
            </a:pPr>
            <a:r>
              <a:rPr lang="es-CL" sz="3200" dirty="0" smtClean="0">
                <a:effectLst/>
                <a:latin typeface="Calibri" panose="020F0502020204030204" pitchFamily="34" charset="0"/>
                <a:ea typeface="Times New Roman" panose="02020603050405020304" pitchFamily="18" charset="0"/>
              </a:rPr>
              <a:t>Esta </a:t>
            </a:r>
            <a:r>
              <a:rPr lang="es-ES" sz="3200" dirty="0" smtClean="0"/>
              <a:t>es una colección que contiene más de 570 publicaciones académicas provenientes de Latino América, Portugal y España. Es una herramienta indispensable de un alcance excepcional que está diseñada para realizar investigaciones académicas accesibles en formato PDF. La base de datos se actualiza semanalmente.</a:t>
            </a:r>
            <a:endParaRPr lang="es-CL" sz="3200" dirty="0" smtClean="0">
              <a:effectLst/>
              <a:latin typeface="Calibri" panose="020F0502020204030204" pitchFamily="34" charset="0"/>
              <a:ea typeface="Times New Roman" panose="02020603050405020304" pitchFamily="18" charset="0"/>
            </a:endParaRPr>
          </a:p>
          <a:p>
            <a:pPr algn="just"/>
            <a:endParaRPr lang="es-CL" sz="3200" dirty="0" smtClean="0">
              <a:effectLst/>
              <a:latin typeface="Calibri" panose="020F0502020204030204" pitchFamily="34" charset="0"/>
              <a:ea typeface="Times New Roman" panose="02020603050405020304" pitchFamily="18" charset="0"/>
            </a:endParaRPr>
          </a:p>
          <a:p>
            <a:pPr marL="285750" indent="-285750" algn="just">
              <a:buFont typeface="Arial" panose="020B0604020202020204" pitchFamily="34" charset="0"/>
              <a:buChar char="•"/>
            </a:pPr>
            <a:r>
              <a:rPr lang="es-CL" sz="3200" dirty="0" smtClean="0"/>
              <a:t>Multidisciplinaria.</a:t>
            </a:r>
            <a:endParaRPr lang="es-CL" sz="3200" dirty="0"/>
          </a:p>
          <a:p>
            <a:pPr marL="285750" indent="-285750" algn="just">
              <a:buFont typeface="Arial" panose="020B0604020202020204" pitchFamily="34" charset="0"/>
              <a:buChar char="•"/>
            </a:pPr>
            <a:endParaRPr lang="es-CL" sz="3200" dirty="0"/>
          </a:p>
        </p:txBody>
      </p:sp>
    </p:spTree>
    <p:extLst>
      <p:ext uri="{BB962C8B-B14F-4D97-AF65-F5344CB8AC3E}">
        <p14:creationId xmlns:p14="http://schemas.microsoft.com/office/powerpoint/2010/main" val="3668245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Health</a:t>
            </a:r>
            <a:r>
              <a:rPr lang="es-CL" b="1" dirty="0" smtClean="0">
                <a:latin typeface="+mn-lt"/>
              </a:rPr>
              <a:t> </a:t>
            </a:r>
            <a:r>
              <a:rPr lang="es-CL" b="1" dirty="0" err="1">
                <a:latin typeface="+mn-lt"/>
              </a:rPr>
              <a:t>Source</a:t>
            </a:r>
            <a:r>
              <a:rPr lang="es-CL" b="1" dirty="0">
                <a:latin typeface="+mn-lt"/>
              </a:rPr>
              <a:t>: </a:t>
            </a:r>
            <a:r>
              <a:rPr lang="es-CL" b="1" dirty="0" err="1" smtClean="0">
                <a:latin typeface="+mn-lt"/>
              </a:rPr>
              <a:t>Nursing</a:t>
            </a:r>
            <a:r>
              <a:rPr lang="es-CL" b="1" dirty="0" smtClean="0">
                <a:latin typeface="+mn-lt"/>
              </a:rPr>
              <a:t> /</a:t>
            </a:r>
            <a:br>
              <a:rPr lang="es-CL" b="1" dirty="0" smtClean="0">
                <a:latin typeface="+mn-lt"/>
              </a:rPr>
            </a:br>
            <a:r>
              <a:rPr lang="es-CL" b="1" dirty="0">
                <a:latin typeface="+mn-lt"/>
              </a:rPr>
              <a:t> </a:t>
            </a:r>
            <a:r>
              <a:rPr lang="es-CL" b="1" dirty="0" smtClean="0">
                <a:latin typeface="+mn-lt"/>
              </a:rPr>
              <a:t>                             </a:t>
            </a:r>
            <a:r>
              <a:rPr lang="es-CL" b="1" dirty="0" err="1" smtClean="0">
                <a:latin typeface="+mn-lt"/>
              </a:rPr>
              <a:t>Academic</a:t>
            </a:r>
            <a:r>
              <a:rPr lang="es-CL" b="1" dirty="0" smtClean="0">
                <a:latin typeface="+mn-lt"/>
              </a:rPr>
              <a:t> </a:t>
            </a:r>
            <a:r>
              <a:rPr lang="es-CL" b="1" dirty="0" err="1">
                <a:latin typeface="+mn-lt"/>
              </a:rPr>
              <a:t>Edition</a:t>
            </a:r>
            <a:endParaRPr lang="es-CL" b="1" dirty="0">
              <a:latin typeface="+mn-lt"/>
            </a:endParaRPr>
          </a:p>
        </p:txBody>
      </p:sp>
      <p:sp>
        <p:nvSpPr>
          <p:cNvPr id="3" name="Marcador de contenido 2"/>
          <p:cNvSpPr>
            <a:spLocks noGrp="1"/>
          </p:cNvSpPr>
          <p:nvPr>
            <p:ph idx="1"/>
          </p:nvPr>
        </p:nvSpPr>
        <p:spPr/>
        <p:txBody>
          <a:bodyPr>
            <a:normAutofit/>
          </a:bodyPr>
          <a:lstStyle/>
          <a:p>
            <a:pPr algn="just"/>
            <a:r>
              <a:rPr lang="es-CL" sz="3200" dirty="0"/>
              <a:t>Esta base de datos dispone de casi </a:t>
            </a:r>
            <a:r>
              <a:rPr lang="es-CL" sz="3200" dirty="0" smtClean="0"/>
              <a:t>550 </a:t>
            </a:r>
            <a:r>
              <a:rPr lang="es-CL" sz="3200" dirty="0"/>
              <a:t>revistas académicas centradas en numerosas disciplinas médicas. </a:t>
            </a:r>
            <a:endParaRPr lang="es-CL" sz="3200" dirty="0" smtClean="0"/>
          </a:p>
          <a:p>
            <a:pPr marL="0" indent="0" algn="just">
              <a:buNone/>
            </a:pPr>
            <a:endParaRPr lang="es-CL" sz="3200" dirty="0" smtClean="0"/>
          </a:p>
          <a:p>
            <a:pPr algn="just"/>
            <a:r>
              <a:rPr lang="es-CL" sz="3200" dirty="0" smtClean="0"/>
              <a:t>Enfermería, Kinesiología </a:t>
            </a:r>
            <a:r>
              <a:rPr lang="es-CL" sz="3200" dirty="0"/>
              <a:t>y </a:t>
            </a:r>
            <a:r>
              <a:rPr lang="es-CL" sz="3200" dirty="0" smtClean="0"/>
              <a:t>Rehabilitación, Nutrición </a:t>
            </a:r>
            <a:r>
              <a:rPr lang="es-CL" sz="3200" dirty="0"/>
              <a:t>y </a:t>
            </a:r>
            <a:r>
              <a:rPr lang="es-CL" sz="3200" dirty="0" smtClean="0"/>
              <a:t>Dietética, Obstetricia </a:t>
            </a:r>
            <a:r>
              <a:rPr lang="es-CL" sz="3200" dirty="0"/>
              <a:t>y </a:t>
            </a:r>
            <a:r>
              <a:rPr lang="es-CL" sz="3200" dirty="0" smtClean="0"/>
              <a:t>Puericultura, Tecnología Médica y Medicina.</a:t>
            </a:r>
            <a:endParaRPr lang="es-CL" sz="3200"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365124"/>
            <a:ext cx="2806521" cy="1424781"/>
          </a:xfrm>
        </p:spPr>
      </p:pic>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315515"/>
            <a:ext cx="2806521" cy="1424781"/>
          </a:xfrm>
          <a:prstGeom prst="rect">
            <a:avLst/>
          </a:prstGeom>
        </p:spPr>
      </p:pic>
    </p:spTree>
    <p:extLst>
      <p:ext uri="{BB962C8B-B14F-4D97-AF65-F5344CB8AC3E}">
        <p14:creationId xmlns:p14="http://schemas.microsoft.com/office/powerpoint/2010/main" val="1251738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                               </a:t>
            </a:r>
            <a:r>
              <a:rPr lang="es-CL" b="1" dirty="0" err="1" smtClean="0">
                <a:latin typeface="+mn-lt"/>
              </a:rPr>
              <a:t>Medline</a:t>
            </a:r>
            <a:r>
              <a:rPr lang="es-CL" dirty="0" smtClean="0"/>
              <a:t> </a:t>
            </a:r>
            <a:endParaRPr lang="es-CL" dirty="0"/>
          </a:p>
        </p:txBody>
      </p:sp>
      <p:sp>
        <p:nvSpPr>
          <p:cNvPr id="3" name="Marcador de contenido 2"/>
          <p:cNvSpPr>
            <a:spLocks noGrp="1"/>
          </p:cNvSpPr>
          <p:nvPr>
            <p:ph idx="1"/>
          </p:nvPr>
        </p:nvSpPr>
        <p:spPr/>
        <p:txBody>
          <a:bodyPr/>
          <a:lstStyle/>
          <a:p>
            <a:pPr algn="just"/>
            <a:r>
              <a:rPr lang="es-CL" sz="3200" dirty="0"/>
              <a:t>Proporciona información médica fidedigna </a:t>
            </a:r>
            <a:r>
              <a:rPr lang="es-CL" sz="3200" dirty="0" smtClean="0"/>
              <a:t>referencial en </a:t>
            </a:r>
            <a:r>
              <a:rPr lang="es-CL" sz="3200" dirty="0"/>
              <a:t>ciencias de la salud, enfermería, odontología, veterinaria, el sistema de salud, ciencias preclínicas y mucho más. Creada por la </a:t>
            </a:r>
            <a:r>
              <a:rPr lang="es-CL" sz="3200" dirty="0" err="1"/>
              <a:t>National</a:t>
            </a:r>
            <a:r>
              <a:rPr lang="es-CL" sz="3200" dirty="0"/>
              <a:t> Library of </a:t>
            </a:r>
            <a:r>
              <a:rPr lang="es-CL" sz="3200" dirty="0" smtClean="0"/>
              <a:t>Medicine.</a:t>
            </a:r>
          </a:p>
          <a:p>
            <a:pPr marL="0" indent="0" algn="just">
              <a:buNone/>
            </a:pPr>
            <a:endParaRPr lang="es-CL" sz="3200" dirty="0" smtClean="0"/>
          </a:p>
          <a:p>
            <a:pPr algn="just"/>
            <a:r>
              <a:rPr lang="es-CL" sz="3200" dirty="0" smtClean="0"/>
              <a:t>Enfermería, Kinesiología y Rehabilitación, Nutrición y Dietética, Obstetricia y Puericultura, Tecnología Médica y Medicina.</a:t>
            </a:r>
          </a:p>
          <a:p>
            <a:pPr marL="0" indent="0" algn="just">
              <a:buNone/>
            </a:pPr>
            <a:endParaRPr lang="es-CL" sz="3200" dirty="0" smtClean="0"/>
          </a:p>
          <a:p>
            <a:pPr algn="just"/>
            <a:endParaRPr lang="es-CL" sz="3200" dirty="0"/>
          </a:p>
          <a:p>
            <a:pPr algn="just"/>
            <a:endParaRPr lang="es-CL" sz="3200" dirty="0" smtClean="0"/>
          </a:p>
          <a:p>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365124"/>
            <a:ext cx="2806521" cy="1424781"/>
          </a:xfrm>
        </p:spPr>
      </p:pic>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315515"/>
            <a:ext cx="2806521" cy="1424781"/>
          </a:xfrm>
          <a:prstGeom prst="rect">
            <a:avLst/>
          </a:prstGeom>
        </p:spPr>
      </p:pic>
    </p:spTree>
    <p:extLst>
      <p:ext uri="{BB962C8B-B14F-4D97-AF65-F5344CB8AC3E}">
        <p14:creationId xmlns:p14="http://schemas.microsoft.com/office/powerpoint/2010/main" val="357266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r"/>
            <a:r>
              <a:rPr lang="es-CL" sz="3600" b="1" dirty="0" err="1">
                <a:latin typeface="+mn-lt"/>
              </a:rPr>
              <a:t>Psychology</a:t>
            </a:r>
            <a:r>
              <a:rPr lang="es-CL" sz="3600" b="1" dirty="0">
                <a:latin typeface="+mn-lt"/>
              </a:rPr>
              <a:t> &amp; </a:t>
            </a:r>
            <a:r>
              <a:rPr lang="es-CL" sz="3600" b="1" dirty="0" err="1">
                <a:latin typeface="+mn-lt"/>
              </a:rPr>
              <a:t>Behavioral</a:t>
            </a:r>
            <a:r>
              <a:rPr lang="es-CL" sz="3600" b="1" dirty="0">
                <a:latin typeface="+mn-lt"/>
              </a:rPr>
              <a:t> </a:t>
            </a:r>
            <a:r>
              <a:rPr lang="es-CL" sz="3600" b="1" dirty="0" err="1">
                <a:latin typeface="+mn-lt"/>
              </a:rPr>
              <a:t>Sciences</a:t>
            </a:r>
            <a:r>
              <a:rPr lang="es-CL" sz="3600" b="1" dirty="0">
                <a:latin typeface="+mn-lt"/>
              </a:rPr>
              <a:t> </a:t>
            </a:r>
            <a:r>
              <a:rPr lang="es-CL" sz="3600" b="1" dirty="0" err="1">
                <a:latin typeface="+mn-lt"/>
              </a:rPr>
              <a:t>Collection</a:t>
            </a:r>
            <a:endParaRPr lang="es-CL" sz="3600" dirty="0">
              <a:latin typeface="+mn-lt"/>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0130" y="166688"/>
            <a:ext cx="2423747" cy="1524000"/>
          </a:xfrm>
          <a:prstGeom prst="rect">
            <a:avLst/>
          </a:prstGeom>
        </p:spPr>
      </p:pic>
      <p:sp>
        <p:nvSpPr>
          <p:cNvPr id="5" name="Rectángulo 4"/>
          <p:cNvSpPr/>
          <p:nvPr/>
        </p:nvSpPr>
        <p:spPr>
          <a:xfrm>
            <a:off x="1019908" y="1690688"/>
            <a:ext cx="10333891" cy="5016758"/>
          </a:xfrm>
          <a:prstGeom prst="rect">
            <a:avLst/>
          </a:prstGeom>
        </p:spPr>
        <p:txBody>
          <a:bodyPr wrap="square">
            <a:spAutoFit/>
          </a:bodyPr>
          <a:lstStyle/>
          <a:p>
            <a:pPr marL="457200" indent="-457200" algn="just">
              <a:buFont typeface="Arial" panose="020B0604020202020204" pitchFamily="34" charset="0"/>
              <a:buChar char="•"/>
            </a:pPr>
            <a:r>
              <a:rPr lang="es-CL" sz="2400" dirty="0" smtClean="0">
                <a:effectLst/>
                <a:latin typeface="Calibri" panose="020F0502020204030204" pitchFamily="34" charset="0"/>
                <a:ea typeface="Times New Roman" panose="02020603050405020304" pitchFamily="18" charset="0"/>
              </a:rPr>
              <a:t>Es una base de datos integral que contiene información sobre temas relacionados con características emocionales y del comportamiento, psiquiatría y psicología, procesos mentales, antropología, y métodos de observación y experimentales.  </a:t>
            </a:r>
            <a:r>
              <a:rPr lang="es-CL" sz="2400" dirty="0" smtClean="0">
                <a:latin typeface="Calibri" panose="020F0502020204030204" pitchFamily="34" charset="0"/>
                <a:ea typeface="Times New Roman" panose="02020603050405020304" pitchFamily="18" charset="0"/>
              </a:rPr>
              <a:t>I</a:t>
            </a:r>
            <a:r>
              <a:rPr lang="es-CL" sz="2400" dirty="0" smtClean="0">
                <a:effectLst/>
                <a:latin typeface="Calibri" panose="020F0502020204030204" pitchFamily="34" charset="0"/>
                <a:ea typeface="Times New Roman" panose="02020603050405020304" pitchFamily="18" charset="0"/>
              </a:rPr>
              <a:t>ncluye el texto completo de alrededor de 400 publicaciones.</a:t>
            </a:r>
          </a:p>
          <a:p>
            <a:pPr marL="457200" indent="-457200" algn="just">
              <a:buFont typeface="Arial" panose="020B0604020202020204" pitchFamily="34" charset="0"/>
              <a:buChar char="•"/>
            </a:pPr>
            <a:r>
              <a:rPr lang="es-CL" sz="2400" dirty="0" smtClean="0"/>
              <a:t>Antropología, Trabajo Social, Psicología, Derecho, Enfermería, Kinesiología </a:t>
            </a:r>
            <a:r>
              <a:rPr lang="es-CL" sz="2400" dirty="0"/>
              <a:t>y </a:t>
            </a:r>
            <a:r>
              <a:rPr lang="es-CL" sz="2400" dirty="0" smtClean="0"/>
              <a:t>Rehabilitación, Nutrición </a:t>
            </a:r>
            <a:r>
              <a:rPr lang="es-CL" sz="2400" dirty="0"/>
              <a:t>y </a:t>
            </a:r>
            <a:r>
              <a:rPr lang="es-CL" sz="2400" dirty="0" smtClean="0"/>
              <a:t>Dietética, Obstetricia </a:t>
            </a:r>
            <a:r>
              <a:rPr lang="es-CL" sz="2400" dirty="0"/>
              <a:t>y </a:t>
            </a:r>
            <a:r>
              <a:rPr lang="es-CL" sz="2400" dirty="0" smtClean="0"/>
              <a:t>Puericultura, Tecnología Médica, Medicina, Pedagogía </a:t>
            </a:r>
            <a:r>
              <a:rPr lang="es-CL" sz="2400" dirty="0"/>
              <a:t>en Castellano y </a:t>
            </a:r>
            <a:r>
              <a:rPr lang="es-CL" sz="2400" dirty="0" smtClean="0"/>
              <a:t>Comunicación, Pedagogía </a:t>
            </a:r>
            <a:r>
              <a:rPr lang="es-CL" sz="2400" dirty="0"/>
              <a:t>en Educación </a:t>
            </a:r>
            <a:r>
              <a:rPr lang="es-CL" sz="2400" dirty="0" smtClean="0"/>
              <a:t>Básica, Pedagogía </a:t>
            </a:r>
            <a:r>
              <a:rPr lang="es-CL" sz="2400" dirty="0"/>
              <a:t>en Historia y </a:t>
            </a:r>
            <a:r>
              <a:rPr lang="es-CL" sz="2400" dirty="0" smtClean="0"/>
              <a:t>Geografía, Pedagogía </a:t>
            </a:r>
            <a:r>
              <a:rPr lang="es-CL" sz="2400" dirty="0"/>
              <a:t>en </a:t>
            </a:r>
            <a:r>
              <a:rPr lang="es-CL" sz="2400" dirty="0" smtClean="0"/>
              <a:t>Inglés, Educación </a:t>
            </a:r>
            <a:r>
              <a:rPr lang="es-CL" sz="2400" dirty="0" err="1" smtClean="0"/>
              <a:t>Parvularia</a:t>
            </a:r>
            <a:r>
              <a:rPr lang="es-CL" sz="2400" dirty="0" smtClean="0"/>
              <a:t>, Licenciatura </a:t>
            </a:r>
            <a:r>
              <a:rPr lang="es-CL" sz="2400" dirty="0"/>
              <a:t>en </a:t>
            </a:r>
            <a:r>
              <a:rPr lang="es-CL" sz="2400" dirty="0" smtClean="0"/>
              <a:t>Inglés, Licenciatura </a:t>
            </a:r>
            <a:r>
              <a:rPr lang="es-CL" sz="2400" dirty="0"/>
              <a:t>en Lenguaje y </a:t>
            </a:r>
            <a:r>
              <a:rPr lang="es-CL" sz="2400" dirty="0" smtClean="0"/>
              <a:t>Comunicación, Profesor </a:t>
            </a:r>
            <a:r>
              <a:rPr lang="es-CL" sz="2400" dirty="0"/>
              <a:t>en Educación </a:t>
            </a:r>
            <a:r>
              <a:rPr lang="es-CL" sz="2400" dirty="0" smtClean="0"/>
              <a:t>Física, Pedagogía en Educación Diferencial.</a:t>
            </a:r>
            <a:endParaRPr lang="es-CL" sz="2400" dirty="0" smtClean="0">
              <a:solidFill>
                <a:srgbClr val="333333"/>
              </a:solidFill>
              <a:effectLst/>
              <a:latin typeface="Calibri" panose="020F0502020204030204" pitchFamily="34" charset="0"/>
              <a:ea typeface="Times New Roman" panose="02020603050405020304" pitchFamily="18" charset="0"/>
            </a:endParaRPr>
          </a:p>
          <a:p>
            <a:pPr marL="457200" indent="-457200" algn="just">
              <a:buFont typeface="Arial" panose="020B0604020202020204" pitchFamily="34" charset="0"/>
              <a:buChar char="•"/>
            </a:pPr>
            <a:endParaRPr lang="es-CL" sz="3200" dirty="0"/>
          </a:p>
        </p:txBody>
      </p:sp>
    </p:spTree>
    <p:extLst>
      <p:ext uri="{BB962C8B-B14F-4D97-AF65-F5344CB8AC3E}">
        <p14:creationId xmlns:p14="http://schemas.microsoft.com/office/powerpoint/2010/main" val="3533519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dirty="0" smtClean="0"/>
              <a:t>                  </a:t>
            </a:r>
            <a:br>
              <a:rPr lang="es-CL" dirty="0" smtClean="0"/>
            </a:br>
            <a:r>
              <a:rPr lang="es-CL" dirty="0"/>
              <a:t> </a:t>
            </a:r>
            <a:r>
              <a:rPr lang="es-CL" dirty="0" smtClean="0"/>
              <a:t>                          </a:t>
            </a:r>
            <a:r>
              <a:rPr lang="es-CL" b="1" dirty="0" smtClean="0">
                <a:latin typeface="+mn-lt"/>
              </a:rPr>
              <a:t>Regional </a:t>
            </a:r>
            <a:r>
              <a:rPr lang="es-CL" b="1" dirty="0">
                <a:latin typeface="+mn-lt"/>
              </a:rPr>
              <a:t>Business News</a:t>
            </a:r>
            <a:r>
              <a:rPr lang="es-CL" dirty="0"/>
              <a:t/>
            </a:r>
            <a:br>
              <a:rPr lang="es-CL" dirty="0"/>
            </a:br>
            <a:endParaRPr lang="es-CL" dirty="0"/>
          </a:p>
        </p:txBody>
      </p:sp>
      <p:sp>
        <p:nvSpPr>
          <p:cNvPr id="3" name="Marcador de contenido 2"/>
          <p:cNvSpPr>
            <a:spLocks noGrp="1"/>
          </p:cNvSpPr>
          <p:nvPr>
            <p:ph idx="1"/>
          </p:nvPr>
        </p:nvSpPr>
        <p:spPr/>
        <p:txBody>
          <a:bodyPr>
            <a:normAutofit/>
          </a:bodyPr>
          <a:lstStyle/>
          <a:p>
            <a:pPr algn="just"/>
            <a:r>
              <a:rPr lang="es-CL" sz="3200" dirty="0"/>
              <a:t>Provee una amplia cobertura en texto completo de publicaciones de negocios a nivel regional. Incluye más de 80 publicaciones de negocios regionales que abarcan todas las áreas metropolitanas y rurales de Estados Unidos. </a:t>
            </a:r>
            <a:endParaRPr lang="es-CL" sz="3200" dirty="0" smtClean="0"/>
          </a:p>
          <a:p>
            <a:pPr marL="0" indent="0" algn="just">
              <a:buNone/>
            </a:pPr>
            <a:endParaRPr lang="es-CL" sz="3200" dirty="0" smtClean="0"/>
          </a:p>
          <a:p>
            <a:pPr algn="just"/>
            <a:r>
              <a:rPr lang="es-CL" sz="3200" dirty="0"/>
              <a:t>Ingeniería Civil </a:t>
            </a:r>
            <a:r>
              <a:rPr lang="es-CL" sz="3200" dirty="0" smtClean="0"/>
              <a:t>Industrial, Contador Auditor - Contador Público, Ingeniería Comercial, Ingeniería </a:t>
            </a:r>
            <a:r>
              <a:rPr lang="es-CL" sz="3200" dirty="0"/>
              <a:t>en  Información y Control de </a:t>
            </a:r>
            <a:r>
              <a:rPr lang="es-CL" sz="3200" dirty="0" smtClean="0"/>
              <a:t>Gestión.</a:t>
            </a:r>
            <a:endParaRPr lang="es-CL" sz="3200"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5"/>
            <a:ext cx="2423747" cy="1524000"/>
          </a:xfrm>
          <a:prstGeom prst="rect">
            <a:avLst/>
          </a:prstGeom>
        </p:spPr>
      </p:pic>
    </p:spTree>
    <p:extLst>
      <p:ext uri="{BB962C8B-B14F-4D97-AF65-F5344CB8AC3E}">
        <p14:creationId xmlns:p14="http://schemas.microsoft.com/office/powerpoint/2010/main" val="3428965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1936</TotalTime>
  <Words>2438</Words>
  <Application>Microsoft Office PowerPoint</Application>
  <PresentationFormat>Panorámica</PresentationFormat>
  <Paragraphs>168</Paragraphs>
  <Slides>41</Slides>
  <Notes>0</Notes>
  <HiddenSlides>0</HiddenSlides>
  <MMClips>0</MMClips>
  <ScaleCrop>false</ScaleCrop>
  <HeadingPairs>
    <vt:vector size="6" baseType="variant">
      <vt:variant>
        <vt:lpstr>Fuentes usadas</vt:lpstr>
      </vt:variant>
      <vt:variant>
        <vt:i4>6</vt:i4>
      </vt:variant>
      <vt:variant>
        <vt:lpstr>Tema</vt:lpstr>
      </vt:variant>
      <vt:variant>
        <vt:i4>3</vt:i4>
      </vt:variant>
      <vt:variant>
        <vt:lpstr>Títulos de diapositiva</vt:lpstr>
      </vt:variant>
      <vt:variant>
        <vt:i4>41</vt:i4>
      </vt:variant>
    </vt:vector>
  </HeadingPairs>
  <TitlesOfParts>
    <vt:vector size="50" baseType="lpstr">
      <vt:lpstr>Arial</vt:lpstr>
      <vt:lpstr>Calibri</vt:lpstr>
      <vt:lpstr>Calibri Light</vt:lpstr>
      <vt:lpstr>Helvetica</vt:lpstr>
      <vt:lpstr>Tahoma</vt:lpstr>
      <vt:lpstr>Times New Roman</vt:lpstr>
      <vt:lpstr>Tema de Office</vt:lpstr>
      <vt:lpstr>1_Tema de Office</vt:lpstr>
      <vt:lpstr>3_Tema de Office</vt:lpstr>
      <vt:lpstr> </vt:lpstr>
      <vt:lpstr>       Academic Search Ultimate</vt:lpstr>
      <vt:lpstr>       Business Source Complete</vt:lpstr>
      <vt:lpstr>ERIC</vt:lpstr>
      <vt:lpstr>                      Fuente Académica Plus</vt:lpstr>
      <vt:lpstr>                         Health Source: Nursing /                               Academic Edition</vt:lpstr>
      <vt:lpstr>                               Medline </vt:lpstr>
      <vt:lpstr>Psychology &amp; Behavioral Sciences Collection</vt:lpstr>
      <vt:lpstr>                                              Regional Business News </vt:lpstr>
      <vt:lpstr>           AHFS Consumer Medication Information</vt:lpstr>
      <vt:lpstr>                     Scientific &amp; Medical ART Imagebase</vt:lpstr>
      <vt:lpstr>ABI/INFORM Global</vt:lpstr>
      <vt:lpstr>                       Agricultural &amp;    Enviromental               Science Colección     </vt:lpstr>
      <vt:lpstr> Biological Science Collection </vt:lpstr>
      <vt:lpstr>                 Advanced Technologies &amp;                          Aerospace Collection </vt:lpstr>
      <vt:lpstr>        Education Database</vt:lpstr>
      <vt:lpstr>               Nursing &amp; Allied Health Database</vt:lpstr>
      <vt:lpstr>           Psychology Database</vt:lpstr>
      <vt:lpstr>  Research Library</vt:lpstr>
      <vt:lpstr>          Social Science Database</vt:lpstr>
      <vt:lpstr>                          Arts &amp; Sciences 1/13</vt:lpstr>
      <vt:lpstr>                          Life Sciences</vt:lpstr>
      <vt:lpstr>                          Business IV</vt:lpstr>
      <vt:lpstr>  IEEE</vt:lpstr>
      <vt:lpstr>                                 Science Direct</vt:lpstr>
      <vt:lpstr>Nature</vt:lpstr>
      <vt:lpstr>                               SpringerLink</vt:lpstr>
      <vt:lpstr>                                   Wiley</vt:lpstr>
      <vt:lpstr>                         Oxford University Press</vt:lpstr>
      <vt:lpstr>                         American Chemical Society</vt:lpstr>
      <vt:lpstr>                             Annual Reviews</vt:lpstr>
      <vt:lpstr>                               Science</vt:lpstr>
      <vt:lpstr>                        Legal Publishing</vt:lpstr>
      <vt:lpstr>                           Diario Oficial </vt:lpstr>
      <vt:lpstr>                         CheckPoint</vt:lpstr>
      <vt:lpstr>                  </vt:lpstr>
      <vt:lpstr>                           Scopus</vt:lpstr>
      <vt:lpstr>                            Journal Citation Reports</vt:lpstr>
      <vt:lpstr>                  Base de Datos para Medicina                                UpToDate </vt:lpstr>
      <vt:lpstr>                 Base de Datos para postgrado                              Historia</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Search Complete</dc:title>
  <dc:creator>Admin</dc:creator>
  <cp:lastModifiedBy>carlos cortes</cp:lastModifiedBy>
  <cp:revision>71</cp:revision>
  <dcterms:created xsi:type="dcterms:W3CDTF">2017-07-31T15:50:10Z</dcterms:created>
  <dcterms:modified xsi:type="dcterms:W3CDTF">2020-04-16T23:31:52Z</dcterms:modified>
</cp:coreProperties>
</file>