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3" r:id="rId7"/>
    <p:sldId id="264" r:id="rId8"/>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2592" y="-9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L"/>
          </a:p>
        </p:txBody>
      </p:sp>
      <p:sp>
        <p:nvSpPr>
          <p:cNvPr id="4" name="Marcador de fecha 3"/>
          <p:cNvSpPr>
            <a:spLocks noGrp="1"/>
          </p:cNvSpPr>
          <p:nvPr>
            <p:ph type="dt" sz="half" idx="10"/>
          </p:nvPr>
        </p:nvSpPr>
        <p:spPr/>
        <p:txBody>
          <a:bodyPr/>
          <a:lstStyle/>
          <a:p>
            <a:fld id="{0884EEFA-D769-4105-91CC-CA267775F778}" type="datetimeFigureOut">
              <a:rPr lang="es-CL" smtClean="0"/>
              <a:t>11-07-17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1293921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884EEFA-D769-4105-91CC-CA267775F778}" type="datetimeFigureOut">
              <a:rPr lang="es-CL" smtClean="0"/>
              <a:t>11-07-17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884932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884EEFA-D769-4105-91CC-CA267775F778}" type="datetimeFigureOut">
              <a:rPr lang="es-CL" smtClean="0"/>
              <a:t>11-07-17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506681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10"/>
          </p:nvPr>
        </p:nvSpPr>
        <p:spPr/>
        <p:txBody>
          <a:bodyPr/>
          <a:lstStyle/>
          <a:p>
            <a:fld id="{0884EEFA-D769-4105-91CC-CA267775F778}" type="datetimeFigureOut">
              <a:rPr lang="es-CL" smtClean="0"/>
              <a:t>11-07-17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193068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884EEFA-D769-4105-91CC-CA267775F778}" type="datetimeFigureOut">
              <a:rPr lang="es-CL" smtClean="0"/>
              <a:t>11-07-17</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1912611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fecha 4"/>
          <p:cNvSpPr>
            <a:spLocks noGrp="1"/>
          </p:cNvSpPr>
          <p:nvPr>
            <p:ph type="dt" sz="half" idx="10"/>
          </p:nvPr>
        </p:nvSpPr>
        <p:spPr/>
        <p:txBody>
          <a:bodyPr/>
          <a:lstStyle/>
          <a:p>
            <a:fld id="{0884EEFA-D769-4105-91CC-CA267775F778}" type="datetimeFigureOut">
              <a:rPr lang="es-CL" smtClean="0"/>
              <a:t>11-07-17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127680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Marcador de fecha 6"/>
          <p:cNvSpPr>
            <a:spLocks noGrp="1"/>
          </p:cNvSpPr>
          <p:nvPr>
            <p:ph type="dt" sz="half" idx="10"/>
          </p:nvPr>
        </p:nvSpPr>
        <p:spPr/>
        <p:txBody>
          <a:bodyPr/>
          <a:lstStyle/>
          <a:p>
            <a:fld id="{0884EEFA-D769-4105-91CC-CA267775F778}" type="datetimeFigureOut">
              <a:rPr lang="es-CL" smtClean="0"/>
              <a:t>11-07-17</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1015317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L"/>
          </a:p>
        </p:txBody>
      </p:sp>
      <p:sp>
        <p:nvSpPr>
          <p:cNvPr id="3" name="Marcador de fecha 2"/>
          <p:cNvSpPr>
            <a:spLocks noGrp="1"/>
          </p:cNvSpPr>
          <p:nvPr>
            <p:ph type="dt" sz="half" idx="10"/>
          </p:nvPr>
        </p:nvSpPr>
        <p:spPr/>
        <p:txBody>
          <a:bodyPr/>
          <a:lstStyle/>
          <a:p>
            <a:fld id="{0884EEFA-D769-4105-91CC-CA267775F778}" type="datetimeFigureOut">
              <a:rPr lang="es-CL" smtClean="0"/>
              <a:t>11-07-17</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137826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884EEFA-D769-4105-91CC-CA267775F778}" type="datetimeFigureOut">
              <a:rPr lang="es-CL" smtClean="0"/>
              <a:t>11-07-17</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12834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884EEFA-D769-4105-91CC-CA267775F778}" type="datetimeFigureOut">
              <a:rPr lang="es-CL" smtClean="0"/>
              <a:t>11-07-17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1554699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884EEFA-D769-4105-91CC-CA267775F778}" type="datetimeFigureOut">
              <a:rPr lang="es-CL" smtClean="0"/>
              <a:t>11-07-17</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CF7BD726-341E-46FB-AE29-7886FA25AFCF}" type="slidenum">
              <a:rPr lang="es-CL" smtClean="0"/>
              <a:t>‹Nr.›</a:t>
            </a:fld>
            <a:endParaRPr lang="es-CL"/>
          </a:p>
        </p:txBody>
      </p:sp>
    </p:spTree>
    <p:extLst>
      <p:ext uri="{BB962C8B-B14F-4D97-AF65-F5344CB8AC3E}">
        <p14:creationId xmlns:p14="http://schemas.microsoft.com/office/powerpoint/2010/main" val="21685782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84EEFA-D769-4105-91CC-CA267775F778}" type="datetimeFigureOut">
              <a:rPr lang="es-CL" smtClean="0"/>
              <a:t>11-07-17</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BD726-341E-46FB-AE29-7886FA25AFCF}" type="slidenum">
              <a:rPr lang="es-CL" smtClean="0"/>
              <a:t>‹Nr.›</a:t>
            </a:fld>
            <a:endParaRPr lang="es-CL"/>
          </a:p>
        </p:txBody>
      </p:sp>
    </p:spTree>
    <p:extLst>
      <p:ext uri="{BB962C8B-B14F-4D97-AF65-F5344CB8AC3E}">
        <p14:creationId xmlns:p14="http://schemas.microsoft.com/office/powerpoint/2010/main" val="131821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448614" y="487251"/>
            <a:ext cx="10947042" cy="6890197"/>
          </a:xfrm>
          <a:prstGeom prst="rect">
            <a:avLst/>
          </a:prstGeom>
          <a:noFill/>
        </p:spPr>
        <p:txBody>
          <a:bodyPr wrap="square" rtlCol="0">
            <a:spAutoFit/>
          </a:bodyPr>
          <a:lstStyle/>
          <a:p>
            <a:endParaRPr lang="es-CL" dirty="0"/>
          </a:p>
        </p:txBody>
      </p:sp>
      <p:sp>
        <p:nvSpPr>
          <p:cNvPr id="4" name="CuadroTexto 3"/>
          <p:cNvSpPr txBox="1"/>
          <p:nvPr/>
        </p:nvSpPr>
        <p:spPr>
          <a:xfrm>
            <a:off x="601014" y="394950"/>
            <a:ext cx="10947042" cy="6890197"/>
          </a:xfrm>
          <a:prstGeom prst="rect">
            <a:avLst/>
          </a:prstGeom>
          <a:noFill/>
        </p:spPr>
        <p:txBody>
          <a:bodyPr wrap="square" rtlCol="0">
            <a:spAutoFit/>
          </a:bodyPr>
          <a:lstStyle/>
          <a:p>
            <a:endParaRPr lang="es-CL" dirty="0"/>
          </a:p>
        </p:txBody>
      </p:sp>
      <p:sp>
        <p:nvSpPr>
          <p:cNvPr id="6" name="CuadroTexto 5"/>
          <p:cNvSpPr txBox="1"/>
          <p:nvPr/>
        </p:nvSpPr>
        <p:spPr>
          <a:xfrm>
            <a:off x="492010" y="334314"/>
            <a:ext cx="11155249" cy="6017031"/>
          </a:xfrm>
          <a:prstGeom prst="rect">
            <a:avLst/>
          </a:prstGeom>
          <a:noFill/>
        </p:spPr>
        <p:txBody>
          <a:bodyPr wrap="square" rtlCol="0">
            <a:spAutoFit/>
          </a:bodyPr>
          <a:lstStyle/>
          <a:p>
            <a:pPr algn="ctr"/>
            <a:r>
              <a:rPr lang="es-ES_tradnl" b="1" dirty="0" smtClean="0"/>
              <a:t>CURSO METODOLOGÍA DE LA INVESTIGACIÓN</a:t>
            </a:r>
          </a:p>
          <a:p>
            <a:pPr algn="ctr"/>
            <a:r>
              <a:rPr lang="es-ES_tradnl" b="1" dirty="0" smtClean="0"/>
              <a:t>UNIDAD DE BIOÉTICA</a:t>
            </a:r>
            <a:endParaRPr lang="es-ES_tradnl" b="1" dirty="0"/>
          </a:p>
          <a:p>
            <a:pPr>
              <a:spcAft>
                <a:spcPts val="0"/>
              </a:spcAft>
            </a:pPr>
            <a:r>
              <a:rPr lang="es-ES_tradnl" b="1" dirty="0" smtClean="0">
                <a:solidFill>
                  <a:srgbClr val="333333"/>
                </a:solidFill>
                <a:effectLst/>
                <a:latin typeface="Times New Roman" panose="02020603050405020304" pitchFamily="18" charset="0"/>
                <a:ea typeface="Cambria" panose="02040503050406030204" pitchFamily="18" charset="0"/>
                <a:cs typeface="Times New Roman" panose="02020603050405020304" pitchFamily="18" charset="0"/>
              </a:rPr>
              <a:t> </a:t>
            </a:r>
            <a:endParaRPr lang="es-CL" dirty="0" smtClean="0">
              <a:effectLst/>
              <a:latin typeface="Cambria" panose="02040503050406030204" pitchFamily="18" charset="0"/>
              <a:ea typeface="Cambria" panose="02040503050406030204" pitchFamily="18" charset="0"/>
              <a:cs typeface="Times New Roman" panose="02020603050405020304" pitchFamily="18" charset="0"/>
            </a:endParaRPr>
          </a:p>
          <a:p>
            <a:pPr algn="ctr">
              <a:lnSpc>
                <a:spcPct val="150000"/>
              </a:lnSpc>
              <a:spcAft>
                <a:spcPts val="0"/>
              </a:spcAft>
            </a:pPr>
            <a:r>
              <a:rPr lang="es-ES_tradnl" b="1" u="sng" strike="noStrike" dirty="0" smtClean="0">
                <a:effectLst/>
                <a:latin typeface="Times New Roman" panose="02020603050405020304" pitchFamily="18" charset="0"/>
                <a:ea typeface="Cambria" panose="02040503050406030204" pitchFamily="18" charset="0"/>
                <a:cs typeface="Times New Roman" panose="02020603050405020304" pitchFamily="18" charset="0"/>
              </a:rPr>
              <a:t>BUENAS PRÁCTICAS CLÍNICAS</a:t>
            </a:r>
          </a:p>
          <a:p>
            <a:pPr algn="ctr">
              <a:lnSpc>
                <a:spcPct val="150000"/>
              </a:lnSpc>
              <a:spcAft>
                <a:spcPts val="0"/>
              </a:spcAft>
            </a:pPr>
            <a:endParaRPr lang="es-ES_tradnl" b="1" dirty="0">
              <a:latin typeface="Times New Roman" panose="02020603050405020304" pitchFamily="18" charset="0"/>
              <a:ea typeface="Cambria" panose="02040503050406030204" pitchFamily="18" charset="0"/>
              <a:cs typeface="Times New Roman" panose="02020603050405020304" pitchFamily="18" charset="0"/>
            </a:endParaRPr>
          </a:p>
          <a:p>
            <a:pPr algn="ctr">
              <a:lnSpc>
                <a:spcPct val="150000"/>
              </a:lnSpc>
              <a:spcAft>
                <a:spcPts val="0"/>
              </a:spcAft>
            </a:pPr>
            <a:endParaRPr lang="es-ES_tradnl" b="1" u="none" strike="noStrike" dirty="0" smtClean="0">
              <a:effectLst/>
              <a:latin typeface="Times New Roman" panose="02020603050405020304" pitchFamily="18" charset="0"/>
              <a:ea typeface="Cambria" panose="02040503050406030204" pitchFamily="18" charset="0"/>
              <a:cs typeface="Times New Roman" panose="02020603050405020304" pitchFamily="18" charset="0"/>
            </a:endParaRPr>
          </a:p>
          <a:p>
            <a:pPr algn="just">
              <a:lnSpc>
                <a:spcPct val="150000"/>
              </a:lnSpc>
              <a:spcAft>
                <a:spcPts val="0"/>
              </a:spcAft>
            </a:pPr>
            <a:r>
              <a:rPr lang="es-ES_tradnl" sz="2400" dirty="0"/>
              <a:t>La normativa de Buena Práctica Clínica (BPC) es un estándar internacional de calidad científica y ética dirigida al diseño, realización, registro y redacción de informes de ensayos que implican la participación de seres humanos. El cumplimiento de esta norma asegura públicamente la protección de los derechos, seguridad y bienestar de los sujetos que participan en el ensayo de acuerdo con los principios de la declaración de Helsinki, así como también asegura la credibilidad de los datos obtenidos en un ensayo clínico. </a:t>
            </a:r>
            <a:r>
              <a:rPr lang="es-ES_tradnl" b="1" u="none" strike="noStrike" dirty="0" smtClean="0">
                <a:effectLst/>
                <a:latin typeface="Times New Roman" panose="02020603050405020304" pitchFamily="18" charset="0"/>
                <a:ea typeface="Cambria" panose="02040503050406030204" pitchFamily="18" charset="0"/>
                <a:cs typeface="Times New Roman" panose="02020603050405020304" pitchFamily="18" charset="0"/>
              </a:rPr>
              <a:t> </a:t>
            </a:r>
            <a:endParaRPr lang="es-CL" dirty="0" smtClean="0">
              <a:solidFill>
                <a:srgbClr val="0070C0"/>
              </a:solidFill>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6755923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76051" y="864419"/>
            <a:ext cx="10600207" cy="5262979"/>
          </a:xfrm>
          <a:prstGeom prst="rect">
            <a:avLst/>
          </a:prstGeom>
        </p:spPr>
        <p:txBody>
          <a:bodyPr wrap="square">
            <a:spAutoFit/>
          </a:bodyPr>
          <a:lstStyle/>
          <a:p>
            <a:pPr algn="just"/>
            <a:r>
              <a:rPr lang="es-ES_tradnl" sz="2400" dirty="0"/>
              <a:t>La legislación </a:t>
            </a:r>
            <a:r>
              <a:rPr lang="es-ES_tradnl" sz="2400" dirty="0" smtClean="0"/>
              <a:t>chilena en la Resolución Nº 460, del Instituto de Salud Pública, Ministerio de salud del 20 de enero de 2015 </a:t>
            </a:r>
            <a:r>
              <a:rPr lang="es-ES_tradnl" sz="2400" dirty="0"/>
              <a:t>menciona </a:t>
            </a:r>
            <a:r>
              <a:rPr lang="es-ES_tradnl" sz="2400" dirty="0" smtClean="0"/>
              <a:t>la </a:t>
            </a:r>
            <a:r>
              <a:rPr lang="es-ES_tradnl" sz="2400" dirty="0"/>
              <a:t>obligación de aplicar las normas de BPC a la planificación, realización, registro y comunicación de todos los ensayos clínicos que se realicen en </a:t>
            </a:r>
            <a:r>
              <a:rPr lang="es-ES_tradnl" sz="2400" dirty="0" smtClean="0"/>
              <a:t>Chile.</a:t>
            </a:r>
          </a:p>
          <a:p>
            <a:pPr algn="just"/>
            <a:endParaRPr lang="es-ES_tradnl" sz="2400" dirty="0" smtClean="0"/>
          </a:p>
          <a:p>
            <a:pPr algn="just"/>
            <a:r>
              <a:rPr lang="es-ES_tradnl" sz="2400" dirty="0"/>
              <a:t>Las directrices de la Buena Práctica Clínica de la Conferencia Internacional de Armonización (BPC/ICH) son la normativa mundial para la realización de investigación que implique a seres humanos.  </a:t>
            </a:r>
            <a:endParaRPr lang="es-ES_tradnl" sz="2400" dirty="0" smtClean="0"/>
          </a:p>
          <a:p>
            <a:pPr algn="just"/>
            <a:endParaRPr lang="es-ES_tradnl" sz="2400" dirty="0"/>
          </a:p>
          <a:p>
            <a:pPr algn="just"/>
            <a:r>
              <a:rPr lang="es-ES_tradnl" sz="2400" dirty="0"/>
              <a:t>Las BPC fueron desarrolladas por las autoridades regulatorias de Europa, Estados Unidos y Japón en un grupo llamado la</a:t>
            </a:r>
            <a:r>
              <a:rPr lang="es-ES_tradnl" sz="2400" i="1" dirty="0"/>
              <a:t> </a:t>
            </a:r>
            <a:r>
              <a:rPr lang="es-ES_tradnl" sz="2400" i="1" dirty="0" err="1"/>
              <a:t>Tripartite</a:t>
            </a:r>
            <a:r>
              <a:rPr lang="es-ES_tradnl" sz="2400" i="1" dirty="0"/>
              <a:t> International </a:t>
            </a:r>
            <a:r>
              <a:rPr lang="es-ES_tradnl" sz="2400" i="1" dirty="0" err="1"/>
              <a:t>Conference</a:t>
            </a:r>
            <a:r>
              <a:rPr lang="es-ES_tradnl" sz="2400" i="1" dirty="0"/>
              <a:t> </a:t>
            </a:r>
            <a:r>
              <a:rPr lang="es-ES_tradnl" sz="2400" i="1" dirty="0" err="1"/>
              <a:t>on</a:t>
            </a:r>
            <a:r>
              <a:rPr lang="es-ES_tradnl" sz="2400" i="1" dirty="0"/>
              <a:t> </a:t>
            </a:r>
            <a:r>
              <a:rPr lang="es-ES_tradnl" sz="2400" i="1" dirty="0" err="1"/>
              <a:t>Harmonization</a:t>
            </a:r>
            <a:r>
              <a:rPr lang="es-ES_tradnl" sz="2400" dirty="0"/>
              <a:t> (ICH). </a:t>
            </a:r>
            <a:r>
              <a:rPr lang="es-ES_tradnl" sz="2400" dirty="0" smtClean="0"/>
              <a:t>Luego de </a:t>
            </a:r>
            <a:r>
              <a:rPr lang="es-ES_tradnl" sz="2400" dirty="0"/>
              <a:t>su entrada en vigor, las BPC consiguieron el reconocimiento </a:t>
            </a:r>
            <a:r>
              <a:rPr lang="es-ES_tradnl" sz="2400" dirty="0" smtClean="0"/>
              <a:t>internacional. Actualmente es </a:t>
            </a:r>
            <a:r>
              <a:rPr lang="es-ES_tradnl" sz="2400" dirty="0"/>
              <a:t>la guía de referencia </a:t>
            </a:r>
            <a:r>
              <a:rPr lang="es-ES_tradnl" sz="2400" dirty="0" smtClean="0"/>
              <a:t>en normativas </a:t>
            </a:r>
            <a:r>
              <a:rPr lang="es-ES_tradnl" sz="2400" dirty="0"/>
              <a:t>nacionales para la realización de Ensayos Clínicos</a:t>
            </a:r>
            <a:r>
              <a:rPr lang="es-ES_tradnl" sz="2400" dirty="0" smtClean="0"/>
              <a:t>.</a:t>
            </a:r>
            <a:endParaRPr lang="es-ES_tradnl" sz="2400" dirty="0"/>
          </a:p>
        </p:txBody>
      </p:sp>
    </p:spTree>
    <p:extLst>
      <p:ext uri="{BB962C8B-B14F-4D97-AF65-F5344CB8AC3E}">
        <p14:creationId xmlns:p14="http://schemas.microsoft.com/office/powerpoint/2010/main" val="312625246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724577" y="1056475"/>
            <a:ext cx="10844011" cy="5262979"/>
          </a:xfrm>
          <a:prstGeom prst="rect">
            <a:avLst/>
          </a:prstGeom>
          <a:noFill/>
        </p:spPr>
        <p:txBody>
          <a:bodyPr wrap="square" rtlCol="0">
            <a:spAutoFit/>
          </a:bodyPr>
          <a:lstStyle/>
          <a:p>
            <a:pPr algn="just"/>
            <a:r>
              <a:rPr lang="es-ES_tradnl" sz="2400" dirty="0" smtClean="0"/>
              <a:t>Las </a:t>
            </a:r>
            <a:r>
              <a:rPr lang="es-ES_tradnl" sz="2400" dirty="0"/>
              <a:t>BPC </a:t>
            </a:r>
            <a:r>
              <a:rPr lang="es-ES_tradnl" sz="2400" dirty="0" smtClean="0"/>
              <a:t>identifican principios </a:t>
            </a:r>
            <a:r>
              <a:rPr lang="es-ES_tradnl" sz="2400" dirty="0"/>
              <a:t>éticos y de calidad de la investigación, dirigidos a proteger la seguridad y el bienestar de los participantes. Estas indicaciones se aplican a todas las investigaciones clínicas, con especial énfasis en los Ensayos Clínicos con medicamentos y dispositivos </a:t>
            </a:r>
            <a:r>
              <a:rPr lang="es-ES_tradnl" sz="2400" dirty="0" smtClean="0"/>
              <a:t>médicos (</a:t>
            </a:r>
            <a:r>
              <a:rPr lang="es-ES_tradnl" sz="2400" dirty="0"/>
              <a:t>Vicente </a:t>
            </a:r>
            <a:r>
              <a:rPr lang="es-ES_tradnl" sz="2400" dirty="0" err="1"/>
              <a:t>Alciturri</a:t>
            </a:r>
            <a:r>
              <a:rPr lang="es-ES_tradnl" sz="2400" dirty="0"/>
              <a:t> </a:t>
            </a:r>
            <a:r>
              <a:rPr lang="es-ES_tradnl" sz="2400" dirty="0" smtClean="0"/>
              <a:t>Fernández)</a:t>
            </a:r>
            <a:endParaRPr lang="es-ES_tradnl" sz="2400" dirty="0"/>
          </a:p>
          <a:p>
            <a:pPr algn="just">
              <a:spcAft>
                <a:spcPts val="0"/>
              </a:spcAft>
            </a:pPr>
            <a:r>
              <a:rPr lang="es-ES_tradnl" sz="2400" dirty="0" smtClean="0"/>
              <a:t>. </a:t>
            </a:r>
          </a:p>
          <a:p>
            <a:pPr algn="just">
              <a:spcAft>
                <a:spcPts val="0"/>
              </a:spcAft>
            </a:pPr>
            <a:endParaRPr lang="es-CL" sz="2400" dirty="0" smtClean="0">
              <a:solidFill>
                <a:srgbClr val="000000"/>
              </a:solidFill>
              <a:effectLst/>
              <a:latin typeface="Times New Roman" panose="02020603050405020304" pitchFamily="18" charset="0"/>
              <a:ea typeface="Calibri" panose="020F0502020204030204" pitchFamily="34" charset="0"/>
            </a:endParaRPr>
          </a:p>
          <a:p>
            <a:pPr algn="just"/>
            <a:r>
              <a:rPr lang="es-ES_tradnl" sz="2400" dirty="0"/>
              <a:t>1.- Los estudios clínicos se deben llevar a cabo de acuerdo con los principios éticos, según la Declaración de Helsinki. Estos principios éticos también concuerdan con la Buena Práctica Clínica y con los requisitos de las instituciones de regulación locales</a:t>
            </a:r>
            <a:r>
              <a:rPr lang="es-ES_tradnl" sz="2400" dirty="0" smtClean="0"/>
              <a:t>.</a:t>
            </a:r>
          </a:p>
          <a:p>
            <a:pPr algn="just"/>
            <a:endParaRPr lang="es-ES_tradnl" sz="2400" dirty="0"/>
          </a:p>
          <a:p>
            <a:pPr algn="just"/>
            <a:r>
              <a:rPr lang="es-ES_tradnl" sz="2400" dirty="0"/>
              <a:t>2.- Antes de realizar un estudio clínico, </a:t>
            </a:r>
            <a:r>
              <a:rPr lang="es-ES_tradnl" sz="2400" dirty="0" smtClean="0"/>
              <a:t>sobre los riesgos y beneficios que </a:t>
            </a:r>
            <a:r>
              <a:rPr lang="es-ES_tradnl" sz="2400" dirty="0"/>
              <a:t>se espera obtener tanto para los sujetos del estudio como para la sociedad en general. Un estudio solamente se puede iniciar y desarrollar plenamente si los beneficios que se anticipan realmente justifican los riesgos</a:t>
            </a:r>
            <a:r>
              <a:rPr lang="es-ES_tradnl" sz="2400" dirty="0" smtClean="0"/>
              <a:t>.</a:t>
            </a:r>
            <a:endParaRPr lang="es-ES_tradnl" sz="2400" dirty="0"/>
          </a:p>
        </p:txBody>
      </p:sp>
    </p:spTree>
    <p:extLst>
      <p:ext uri="{BB962C8B-B14F-4D97-AF65-F5344CB8AC3E}">
        <p14:creationId xmlns:p14="http://schemas.microsoft.com/office/powerpoint/2010/main" val="299839315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539827" y="1544870"/>
            <a:ext cx="11182121" cy="3727944"/>
          </a:xfrm>
          <a:prstGeom prst="rect">
            <a:avLst/>
          </a:prstGeom>
          <a:noFill/>
        </p:spPr>
        <p:txBody>
          <a:bodyPr wrap="square" rtlCol="0">
            <a:spAutoFit/>
          </a:bodyPr>
          <a:lstStyle/>
          <a:p>
            <a:pPr algn="just"/>
            <a:r>
              <a:rPr lang="es-CL" dirty="0" smtClean="0">
                <a:solidFill>
                  <a:srgbClr val="000000"/>
                </a:solidFill>
                <a:effectLst/>
                <a:latin typeface="Times New Roman" panose="02020603050405020304" pitchFamily="18" charset="0"/>
                <a:ea typeface="Calibri" panose="020F0502020204030204" pitchFamily="34" charset="0"/>
              </a:rPr>
              <a:t> </a:t>
            </a:r>
            <a:r>
              <a:rPr lang="es-ES_tradnl" sz="2400" dirty="0"/>
              <a:t>3.- Los derechos, la seguridad y el bienestar de los sujetos del </a:t>
            </a:r>
            <a:r>
              <a:rPr lang="es-ES_tradnl" sz="2400" dirty="0" smtClean="0"/>
              <a:t>estudio, siempre será lo </a:t>
            </a:r>
            <a:r>
              <a:rPr lang="es-ES_tradnl" sz="2400" dirty="0"/>
              <a:t>más importante y </a:t>
            </a:r>
            <a:r>
              <a:rPr lang="es-ES_tradnl" sz="2400" dirty="0" smtClean="0"/>
              <a:t>deben </a:t>
            </a:r>
            <a:r>
              <a:rPr lang="es-ES_tradnl" sz="2400" dirty="0"/>
              <a:t>prevalecer sobre los intereses de la </a:t>
            </a:r>
            <a:r>
              <a:rPr lang="es-ES_tradnl" sz="2400" dirty="0" smtClean="0"/>
              <a:t>Sociedad </a:t>
            </a:r>
            <a:r>
              <a:rPr lang="es-ES_tradnl" sz="2400" dirty="0"/>
              <a:t>y de la Ciencia</a:t>
            </a:r>
            <a:r>
              <a:rPr lang="es-ES_tradnl" sz="2400" dirty="0" smtClean="0"/>
              <a:t>.</a:t>
            </a:r>
          </a:p>
          <a:p>
            <a:pPr algn="just"/>
            <a:endParaRPr lang="es-ES_tradnl" sz="2400" dirty="0"/>
          </a:p>
          <a:p>
            <a:pPr algn="just"/>
            <a:r>
              <a:rPr lang="es-ES_tradnl" sz="2400" dirty="0"/>
              <a:t>4.– La información </a:t>
            </a:r>
            <a:r>
              <a:rPr lang="es-ES_tradnl" sz="2400" dirty="0" smtClean="0"/>
              <a:t>disponible y analizada </a:t>
            </a:r>
            <a:r>
              <a:rPr lang="es-ES_tradnl" sz="2400" dirty="0"/>
              <a:t>antes del </a:t>
            </a:r>
            <a:r>
              <a:rPr lang="es-ES_tradnl" sz="2400" dirty="0" smtClean="0"/>
              <a:t>estudio, </a:t>
            </a:r>
            <a:r>
              <a:rPr lang="es-ES_tradnl" sz="2400" dirty="0"/>
              <a:t>sobre un producto de investigación debe ser </a:t>
            </a:r>
            <a:r>
              <a:rPr lang="es-ES_tradnl" sz="2400" dirty="0" smtClean="0"/>
              <a:t>adecuada y actualizada </a:t>
            </a:r>
            <a:r>
              <a:rPr lang="es-ES_tradnl" sz="2400" dirty="0"/>
              <a:t>para apoyar la propuesta de realizar el estudio clínico</a:t>
            </a:r>
            <a:r>
              <a:rPr lang="es-ES_tradnl" sz="2400" dirty="0" smtClean="0"/>
              <a:t>.</a:t>
            </a:r>
          </a:p>
          <a:p>
            <a:pPr algn="just"/>
            <a:endParaRPr lang="es-ES_tradnl" sz="2400" dirty="0"/>
          </a:p>
          <a:p>
            <a:pPr algn="just"/>
            <a:r>
              <a:rPr lang="es-ES_tradnl" sz="2400" dirty="0"/>
              <a:t>5.- Los estudios deben tener bases científicas razonables y deben ser descritos detallada y claramente en un protocolo. </a:t>
            </a:r>
            <a:endParaRPr lang="es-CL" dirty="0" smtClean="0">
              <a:solidFill>
                <a:srgbClr val="000000"/>
              </a:solidFill>
              <a:effectLst/>
              <a:latin typeface="Times New Roman" panose="02020603050405020304" pitchFamily="18" charset="0"/>
              <a:ea typeface="Calibri" panose="020F0502020204030204" pitchFamily="34" charset="0"/>
            </a:endParaRPr>
          </a:p>
          <a:p>
            <a:pPr>
              <a:lnSpc>
                <a:spcPct val="115000"/>
              </a:lnSpc>
              <a:spcAft>
                <a:spcPts val="0"/>
              </a:spcAft>
            </a:pPr>
            <a:r>
              <a:rPr lang="es-CL" dirty="0" smtClean="0">
                <a:effectLst/>
                <a:latin typeface="Times New Roman" panose="02020603050405020304" pitchFamily="18" charset="0"/>
                <a:ea typeface="Cambria" panose="02040503050406030204" pitchFamily="18" charset="0"/>
                <a:cs typeface="Times New Roman" panose="02020603050405020304" pitchFamily="18" charset="0"/>
              </a:rPr>
              <a:t>         </a:t>
            </a:r>
            <a:endParaRPr lang="es-CL" dirty="0">
              <a:effectLst/>
              <a:latin typeface="Cambria" panose="02040503050406030204" pitchFamily="18"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299767849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1054002344"/>
              </p:ext>
            </p:extLst>
          </p:nvPr>
        </p:nvGraphicFramePr>
        <p:xfrm>
          <a:off x="440674" y="476025"/>
          <a:ext cx="11402458" cy="5713475"/>
        </p:xfrm>
        <a:graphic>
          <a:graphicData uri="http://schemas.openxmlformats.org/drawingml/2006/table">
            <a:tbl>
              <a:tblPr firstRow="1" firstCol="1" lastRow="1" lastCol="1" bandRow="1" bandCol="1"/>
              <a:tblGrid>
                <a:gridCol w="11402458"/>
              </a:tblGrid>
              <a:tr h="870484">
                <a:tc>
                  <a:txBody>
                    <a:bodyPr/>
                    <a:lstStyle/>
                    <a:p>
                      <a:pPr algn="ctr">
                        <a:lnSpc>
                          <a:spcPct val="115000"/>
                        </a:lnSpc>
                        <a:spcAft>
                          <a:spcPts val="0"/>
                        </a:spcAft>
                        <a:tabLst>
                          <a:tab pos="2700020" algn="ctr"/>
                          <a:tab pos="5400040" algn="r"/>
                          <a:tab pos="1497965" algn="ctr"/>
                          <a:tab pos="2700020" algn="ctr"/>
                          <a:tab pos="5400040" algn="r"/>
                        </a:tabLst>
                      </a:pPr>
                      <a:endParaRPr lang="es-ES" sz="18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115000"/>
                        </a:lnSpc>
                        <a:spcAft>
                          <a:spcPts val="0"/>
                        </a:spcAft>
                        <a:tabLst>
                          <a:tab pos="2700020" algn="ctr"/>
                          <a:tab pos="5400040" algn="r"/>
                          <a:tab pos="1497965" algn="ctr"/>
                          <a:tab pos="2700020" algn="ctr"/>
                          <a:tab pos="5400040" algn="r"/>
                        </a:tabLst>
                      </a:pPr>
                      <a:endParaRPr lang="es-ES" sz="1800" b="1" dirty="0" smtClean="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es-ES_tradnl" sz="2400" kern="1200" dirty="0" smtClean="0">
                          <a:solidFill>
                            <a:schemeClr val="tx1"/>
                          </a:solidFill>
                          <a:effectLst/>
                          <a:latin typeface="+mn-lt"/>
                          <a:ea typeface="+mn-ea"/>
                          <a:cs typeface="+mn-cs"/>
                        </a:rPr>
                        <a:t>6.-El estudio debe realizarse de acuerdo con el protocolo ya aprobado por un Comité Ético Científico Independiente. Ningún estudio puede iniciarse sin que previamente se haya obtenido su aprobación por parte del Comité.</a:t>
                      </a:r>
                    </a:p>
                    <a:p>
                      <a:pPr algn="just"/>
                      <a:endParaRPr lang="es-ES_tradnl" sz="2400" kern="1200" dirty="0" smtClean="0">
                        <a:solidFill>
                          <a:schemeClr val="tx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s-ES_tradnl" sz="2400" kern="1200" dirty="0" smtClean="0">
                          <a:solidFill>
                            <a:schemeClr val="tx1"/>
                          </a:solidFill>
                          <a:effectLst/>
                          <a:latin typeface="+mn-lt"/>
                          <a:ea typeface="+mn-ea"/>
                          <a:cs typeface="+mn-cs"/>
                        </a:rPr>
                        <a:t>7.- Se debe obtener el consentimiento informado voluntario de cada sujeto del estudio antes del inicio de la investigación y de la participación del sujeto.</a:t>
                      </a:r>
                    </a:p>
                    <a:p>
                      <a:pPr algn="just"/>
                      <a:endParaRPr lang="es-ES_tradnl" sz="2400" kern="1200" dirty="0" smtClean="0">
                        <a:solidFill>
                          <a:schemeClr val="tx1"/>
                        </a:solidFill>
                        <a:effectLst/>
                        <a:latin typeface="+mn-lt"/>
                        <a:ea typeface="+mn-ea"/>
                        <a:cs typeface="+mn-cs"/>
                      </a:endParaRPr>
                    </a:p>
                    <a:p>
                      <a:pPr algn="just"/>
                      <a:r>
                        <a:rPr lang="es-ES_tradnl" sz="2400" kern="1200" dirty="0" smtClean="0">
                          <a:solidFill>
                            <a:schemeClr val="tx1"/>
                          </a:solidFill>
                          <a:effectLst/>
                          <a:latin typeface="+mn-lt"/>
                          <a:ea typeface="+mn-ea"/>
                          <a:cs typeface="+mn-cs"/>
                        </a:rPr>
                        <a:t>8.- Las decisiones médicas que se tomen en relación con los pacientes, siempre las debe tomar el personal médico cualificado.</a:t>
                      </a:r>
                    </a:p>
                    <a:p>
                      <a:pPr algn="just"/>
                      <a:endParaRPr lang="es-ES_tradnl" sz="2400" kern="1200" dirty="0" smtClean="0">
                        <a:solidFill>
                          <a:schemeClr val="tx1"/>
                        </a:solidFill>
                        <a:effectLst/>
                        <a:latin typeface="+mn-lt"/>
                        <a:ea typeface="+mn-ea"/>
                        <a:cs typeface="+mn-cs"/>
                      </a:endParaRPr>
                    </a:p>
                    <a:p>
                      <a:pPr algn="just"/>
                      <a:r>
                        <a:rPr lang="es-ES_tradnl" sz="2400" kern="1200" dirty="0" smtClean="0">
                          <a:solidFill>
                            <a:schemeClr val="tx1"/>
                          </a:solidFill>
                          <a:effectLst/>
                          <a:latin typeface="+mn-lt"/>
                          <a:ea typeface="+mn-ea"/>
                          <a:cs typeface="+mn-cs"/>
                        </a:rPr>
                        <a:t>8.- Las personas que participan en el estudio clínico, deben tener la educación, el entrenamiento y la experiencia adecuada, para participar y cumplir con las responsabilidades que se le asignen en el estudio clínico.</a:t>
                      </a:r>
                    </a:p>
                    <a:p>
                      <a:pPr algn="just"/>
                      <a:endParaRPr lang="es-CL" sz="1000" dirty="0">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ct val="115000"/>
                        </a:lnSpc>
                        <a:spcAft>
                          <a:spcPts val="0"/>
                        </a:spcAft>
                        <a:tabLst>
                          <a:tab pos="2700020" algn="ctr"/>
                          <a:tab pos="5400040" algn="r"/>
                          <a:tab pos="1497965" algn="ctr"/>
                        </a:tabLst>
                      </a:pPr>
                      <a:r>
                        <a:rPr lang="es-ES" sz="1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s-CL" sz="1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a:noFill/>
                    </a:lnB>
                  </a:tcPr>
                </a:tc>
              </a:tr>
            </a:tbl>
          </a:graphicData>
        </a:graphic>
      </p:graphicFrame>
    </p:spTree>
    <p:extLst>
      <p:ext uri="{BB962C8B-B14F-4D97-AF65-F5344CB8AC3E}">
        <p14:creationId xmlns:p14="http://schemas.microsoft.com/office/powerpoint/2010/main" val="32249553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30086" y="1253791"/>
            <a:ext cx="11078818" cy="4154983"/>
          </a:xfrm>
          <a:prstGeom prst="rect">
            <a:avLst/>
          </a:prstGeom>
          <a:noFill/>
        </p:spPr>
        <p:txBody>
          <a:bodyPr wrap="square" rtlCol="0">
            <a:spAutoFit/>
          </a:bodyPr>
          <a:lstStyle/>
          <a:p>
            <a:pPr algn="just"/>
            <a:r>
              <a:rPr lang="es-ES_tradnl" sz="2400" dirty="0"/>
              <a:t>10.- </a:t>
            </a:r>
            <a:r>
              <a:rPr lang="es-ES_tradnl" sz="2400" dirty="0" smtClean="0"/>
              <a:t>La información recabada del </a:t>
            </a:r>
            <a:r>
              <a:rPr lang="es-ES_tradnl" sz="2400" dirty="0"/>
              <a:t>estudio clínico debe ser documentada y </a:t>
            </a:r>
            <a:r>
              <a:rPr lang="es-ES_tradnl" sz="2400" dirty="0" smtClean="0"/>
              <a:t>archivada en repositorios pertinentes, </a:t>
            </a:r>
            <a:r>
              <a:rPr lang="es-ES_tradnl" sz="2400" dirty="0"/>
              <a:t>de tal manera que permita la elaboración de informes. Además se debe poder interpretar y verificar con exactitud</a:t>
            </a:r>
            <a:r>
              <a:rPr lang="es-ES_tradnl" sz="2400" dirty="0" smtClean="0"/>
              <a:t>.</a:t>
            </a:r>
          </a:p>
          <a:p>
            <a:pPr algn="just"/>
            <a:endParaRPr lang="es-ES_tradnl" sz="2400" dirty="0"/>
          </a:p>
          <a:p>
            <a:pPr algn="just"/>
            <a:r>
              <a:rPr lang="es-ES_tradnl" sz="2400" dirty="0"/>
              <a:t>11.- Se debe proteger la confidencialidad de los </a:t>
            </a:r>
            <a:r>
              <a:rPr lang="es-ES_tradnl" sz="2400" dirty="0" smtClean="0"/>
              <a:t>participantes. El </a:t>
            </a:r>
            <a:r>
              <a:rPr lang="es-ES_tradnl" sz="2400" dirty="0"/>
              <a:t>respeto a la privacidad y las reglas de confidencialidad deben seguir la regulación al respecto</a:t>
            </a:r>
            <a:r>
              <a:rPr lang="es-ES_tradnl" sz="2400" dirty="0" smtClean="0"/>
              <a:t>.</a:t>
            </a:r>
          </a:p>
          <a:p>
            <a:pPr algn="just"/>
            <a:endParaRPr lang="es-ES_tradnl" sz="2400" dirty="0"/>
          </a:p>
          <a:p>
            <a:pPr algn="just"/>
            <a:r>
              <a:rPr lang="es-ES_tradnl" sz="2400" dirty="0"/>
              <a:t>12.- Los productos de investigación deben ser fabricados, administrados y almacenados de acuerdo con la Buena Práctica de fabricación industrial (</a:t>
            </a:r>
            <a:r>
              <a:rPr lang="es-ES_tradnl" sz="2400" i="1" dirty="0" err="1"/>
              <a:t>Good</a:t>
            </a:r>
            <a:r>
              <a:rPr lang="es-ES_tradnl" sz="2400" i="1" dirty="0"/>
              <a:t> </a:t>
            </a:r>
            <a:r>
              <a:rPr lang="es-ES_tradnl" sz="2400" i="1" dirty="0" err="1"/>
              <a:t>Manufacturing</a:t>
            </a:r>
            <a:r>
              <a:rPr lang="es-ES_tradnl" sz="2400" i="1" dirty="0"/>
              <a:t> </a:t>
            </a:r>
            <a:r>
              <a:rPr lang="es-ES_tradnl" sz="2400" i="1" dirty="0" err="1"/>
              <a:t>Practice</a:t>
            </a:r>
            <a:r>
              <a:rPr lang="es-ES_tradnl" sz="2400" dirty="0"/>
              <a:t> – GMP)</a:t>
            </a:r>
            <a:r>
              <a:rPr lang="es-ES_tradnl" sz="2400" dirty="0" smtClean="0"/>
              <a:t>. Estos </a:t>
            </a:r>
            <a:r>
              <a:rPr lang="es-ES_tradnl" sz="2400" dirty="0"/>
              <a:t>productos de investigación deben ser utilizados de acuerdo con el protocolo aprobado</a:t>
            </a:r>
            <a:r>
              <a:rPr lang="es-ES_tradnl" sz="2400" dirty="0" smtClean="0"/>
              <a:t>.</a:t>
            </a:r>
          </a:p>
        </p:txBody>
      </p:sp>
    </p:spTree>
    <p:extLst>
      <p:ext uri="{BB962C8B-B14F-4D97-AF65-F5344CB8AC3E}">
        <p14:creationId xmlns:p14="http://schemas.microsoft.com/office/powerpoint/2010/main" val="39130013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96571" y="1475446"/>
            <a:ext cx="8730619" cy="4524315"/>
          </a:xfrm>
          <a:prstGeom prst="rect">
            <a:avLst/>
          </a:prstGeom>
          <a:noFill/>
        </p:spPr>
        <p:txBody>
          <a:bodyPr wrap="square" rtlCol="0">
            <a:spAutoFit/>
          </a:bodyPr>
          <a:lstStyle/>
          <a:p>
            <a:pPr algn="just"/>
            <a:r>
              <a:rPr lang="es-ES_tradnl" sz="2400" b="1" baseline="30000" dirty="0" smtClean="0">
                <a:latin typeface="Arial"/>
                <a:cs typeface="Arial"/>
              </a:rPr>
              <a:t>Hoy </a:t>
            </a:r>
            <a:r>
              <a:rPr lang="es-ES_tradnl" sz="2400" b="1" baseline="30000" dirty="0">
                <a:latin typeface="Arial"/>
                <a:cs typeface="Arial"/>
              </a:rPr>
              <a:t>es común hablar de “buenas prácticas clínicas”, pero </a:t>
            </a:r>
            <a:r>
              <a:rPr lang="es-ES_tradnl" sz="2400" b="1" baseline="30000" dirty="0" smtClean="0">
                <a:latin typeface="Arial"/>
                <a:cs typeface="Arial"/>
              </a:rPr>
              <a:t>lo p</a:t>
            </a:r>
            <a:r>
              <a:rPr lang="es-ES_tradnl" sz="2400" b="1" baseline="30000" dirty="0" smtClean="0">
                <a:latin typeface="Arial"/>
                <a:cs typeface="Arial"/>
              </a:rPr>
              <a:t>rimero</a:t>
            </a:r>
            <a:r>
              <a:rPr lang="es-ES_tradnl" sz="2400" b="1" baseline="30000" dirty="0" smtClean="0">
                <a:latin typeface="Arial"/>
                <a:cs typeface="Arial"/>
              </a:rPr>
              <a:t> </a:t>
            </a:r>
            <a:r>
              <a:rPr lang="es-ES_tradnl" sz="2400" b="1" baseline="30000" dirty="0">
                <a:latin typeface="Arial"/>
                <a:cs typeface="Arial"/>
              </a:rPr>
              <a:t>debería ser la aplicación con excelencia del método clínico. </a:t>
            </a:r>
            <a:endParaRPr lang="es-ES_tradnl" sz="2400" b="1" baseline="30000" dirty="0" smtClean="0">
              <a:latin typeface="Arial"/>
              <a:cs typeface="Arial"/>
            </a:endParaRPr>
          </a:p>
          <a:p>
            <a:pPr algn="just"/>
            <a:endParaRPr lang="es-ES_tradnl" sz="2400" b="1" baseline="30000" dirty="0">
              <a:latin typeface="Arial"/>
              <a:cs typeface="Arial"/>
            </a:endParaRPr>
          </a:p>
          <a:p>
            <a:pPr algn="just"/>
            <a:r>
              <a:rPr lang="es-ES_tradnl" sz="2400" b="1" baseline="30000" dirty="0" smtClean="0">
                <a:latin typeface="Arial"/>
                <a:cs typeface="Arial"/>
              </a:rPr>
              <a:t>Se </a:t>
            </a:r>
            <a:r>
              <a:rPr lang="es-ES_tradnl" sz="2400" b="1" baseline="30000" dirty="0">
                <a:latin typeface="Arial"/>
                <a:cs typeface="Arial"/>
              </a:rPr>
              <a:t>consideran como principios para la aplicación correcta del método clínico: una buena relación médico-paciente, </a:t>
            </a:r>
            <a:endParaRPr lang="es-ES_tradnl" sz="2400" b="1" baseline="30000" dirty="0" smtClean="0">
              <a:latin typeface="Arial"/>
              <a:cs typeface="Arial"/>
            </a:endParaRPr>
          </a:p>
          <a:p>
            <a:pPr algn="just"/>
            <a:endParaRPr lang="es-ES_tradnl" sz="2400" b="1" baseline="30000" dirty="0" smtClean="0">
              <a:latin typeface="Arial"/>
              <a:cs typeface="Arial"/>
            </a:endParaRPr>
          </a:p>
          <a:p>
            <a:pPr algn="just"/>
            <a:r>
              <a:rPr lang="es-ES_tradnl" sz="2400" b="1" baseline="30000" dirty="0" smtClean="0">
                <a:latin typeface="Arial"/>
                <a:cs typeface="Arial"/>
              </a:rPr>
              <a:t>la </a:t>
            </a:r>
            <a:r>
              <a:rPr lang="es-ES_tradnl" sz="2400" b="1" baseline="30000" dirty="0">
                <a:latin typeface="Arial"/>
                <a:cs typeface="Arial"/>
              </a:rPr>
              <a:t>individualización del enfermo, </a:t>
            </a:r>
            <a:endParaRPr lang="es-ES_tradnl" sz="2400" b="1" baseline="30000" dirty="0" smtClean="0">
              <a:latin typeface="Arial"/>
              <a:cs typeface="Arial"/>
            </a:endParaRPr>
          </a:p>
          <a:p>
            <a:pPr algn="just"/>
            <a:endParaRPr lang="es-ES_tradnl" sz="2400" b="1" baseline="30000" dirty="0" smtClean="0">
              <a:latin typeface="Arial"/>
              <a:cs typeface="Arial"/>
            </a:endParaRPr>
          </a:p>
          <a:p>
            <a:pPr algn="just"/>
            <a:r>
              <a:rPr lang="es-ES_tradnl" sz="2400" b="1" baseline="30000" dirty="0" smtClean="0">
                <a:latin typeface="Arial"/>
                <a:cs typeface="Arial"/>
              </a:rPr>
              <a:t>el </a:t>
            </a:r>
            <a:r>
              <a:rPr lang="es-ES_tradnl" sz="2400" b="1" baseline="30000" dirty="0">
                <a:latin typeface="Arial"/>
                <a:cs typeface="Arial"/>
              </a:rPr>
              <a:t>gran valor que tiene la clínica –con énfasis en el interrogatorio y examen físico-</a:t>
            </a:r>
            <a:r>
              <a:rPr lang="es-ES_tradnl" sz="2400" b="1" baseline="30000">
                <a:latin typeface="Arial"/>
                <a:cs typeface="Arial"/>
              </a:rPr>
              <a:t>, </a:t>
            </a:r>
            <a:endParaRPr lang="es-ES_tradnl" sz="2400" b="1" baseline="30000" smtClean="0">
              <a:latin typeface="Arial"/>
              <a:cs typeface="Arial"/>
            </a:endParaRPr>
          </a:p>
          <a:p>
            <a:pPr algn="just"/>
            <a:endParaRPr lang="es-ES_tradnl" sz="2400" b="1" baseline="30000" dirty="0" smtClean="0">
              <a:latin typeface="Arial"/>
              <a:cs typeface="Arial"/>
            </a:endParaRPr>
          </a:p>
          <a:p>
            <a:pPr algn="just"/>
            <a:r>
              <a:rPr lang="es-ES_tradnl" sz="2400" b="1" baseline="30000" dirty="0" smtClean="0">
                <a:latin typeface="Arial"/>
                <a:cs typeface="Arial"/>
              </a:rPr>
              <a:t>y </a:t>
            </a:r>
            <a:r>
              <a:rPr lang="es-ES_tradnl" sz="2400" b="1" baseline="30000" dirty="0">
                <a:latin typeface="Arial"/>
                <a:cs typeface="Arial"/>
              </a:rPr>
              <a:t>el valor y el lugar de la tecnología en el diagnóstico. </a:t>
            </a:r>
            <a:endParaRPr lang="es-ES_tradnl" sz="2400" b="1" baseline="30000" dirty="0" smtClean="0">
              <a:latin typeface="Arial"/>
              <a:cs typeface="Arial"/>
            </a:endParaRPr>
          </a:p>
          <a:p>
            <a:pPr algn="just"/>
            <a:endParaRPr lang="es-ES_tradnl" sz="2400" b="1" baseline="30000" dirty="0">
              <a:latin typeface="Arial"/>
              <a:cs typeface="Arial"/>
            </a:endParaRPr>
          </a:p>
          <a:p>
            <a:pPr algn="just"/>
            <a:r>
              <a:rPr lang="es-ES_tradnl" sz="2400" b="1" baseline="30000" dirty="0" smtClean="0">
                <a:latin typeface="Arial"/>
                <a:cs typeface="Arial"/>
              </a:rPr>
              <a:t>Se </a:t>
            </a:r>
            <a:r>
              <a:rPr lang="es-ES_tradnl" sz="2400" b="1" baseline="30000" dirty="0">
                <a:latin typeface="Arial"/>
                <a:cs typeface="Arial"/>
              </a:rPr>
              <a:t>enfatiza en que la clínica y su método adquieren en nuestro tiempo un valor todavía mayor que en el pasado y es el deber de los profesores educar a sus discípulos, con el ejemplo y la palabra, en la utilización depurada y con excelencia del método </a:t>
            </a:r>
            <a:r>
              <a:rPr lang="es-ES_tradnl" sz="2400" b="1" baseline="30000" dirty="0" smtClean="0">
                <a:latin typeface="Arial"/>
                <a:cs typeface="Arial"/>
              </a:rPr>
              <a:t>clínico </a:t>
            </a:r>
            <a:r>
              <a:rPr lang="es-ES_tradnl" sz="2400" dirty="0" smtClean="0">
                <a:latin typeface="Arial"/>
                <a:cs typeface="Arial"/>
              </a:rPr>
              <a:t>(</a:t>
            </a:r>
            <a:r>
              <a:rPr lang="hr-HR" sz="2400" dirty="0">
                <a:latin typeface="Arial"/>
                <a:cs typeface="Arial"/>
              </a:rPr>
              <a:t>Dr. Miguel Ángel Moreno </a:t>
            </a:r>
            <a:r>
              <a:rPr lang="hr-HR" sz="2400" dirty="0" smtClean="0">
                <a:latin typeface="Arial"/>
                <a:cs typeface="Arial"/>
              </a:rPr>
              <a:t>Rodríguez, 2010). </a:t>
            </a:r>
            <a:endParaRPr lang="hr-HR" sz="2400" dirty="0">
              <a:latin typeface="Arial"/>
              <a:cs typeface="Arial"/>
            </a:endParaRPr>
          </a:p>
          <a:p>
            <a:pPr algn="just"/>
            <a:endParaRPr lang="es-ES" sz="2400" b="1" dirty="0"/>
          </a:p>
        </p:txBody>
      </p:sp>
    </p:spTree>
    <p:extLst>
      <p:ext uri="{BB962C8B-B14F-4D97-AF65-F5344CB8AC3E}">
        <p14:creationId xmlns:p14="http://schemas.microsoft.com/office/powerpoint/2010/main" val="295018584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625</Words>
  <Application>Microsoft Macintosh PowerPoint</Application>
  <PresentationFormat>Personalizado</PresentationFormat>
  <Paragraphs>51</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HP</dc:creator>
  <cp:lastModifiedBy>Omar Epinoza</cp:lastModifiedBy>
  <cp:revision>17</cp:revision>
  <dcterms:created xsi:type="dcterms:W3CDTF">2017-07-08T00:51:07Z</dcterms:created>
  <dcterms:modified xsi:type="dcterms:W3CDTF">2017-07-12T02:01:40Z</dcterms:modified>
</cp:coreProperties>
</file>